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4352" r:id="rId1"/>
  </p:sldMasterIdLst>
  <p:notesMasterIdLst>
    <p:notesMasterId r:id="rId20"/>
  </p:notesMasterIdLst>
  <p:sldIdLst>
    <p:sldId id="256" r:id="rId2"/>
    <p:sldId id="302" r:id="rId3"/>
    <p:sldId id="306" r:id="rId4"/>
    <p:sldId id="308" r:id="rId5"/>
    <p:sldId id="309" r:id="rId6"/>
    <p:sldId id="310" r:id="rId7"/>
    <p:sldId id="312" r:id="rId8"/>
    <p:sldId id="311" r:id="rId9"/>
    <p:sldId id="314" r:id="rId10"/>
    <p:sldId id="315" r:id="rId11"/>
    <p:sldId id="316" r:id="rId12"/>
    <p:sldId id="317" r:id="rId13"/>
    <p:sldId id="318" r:id="rId14"/>
    <p:sldId id="319" r:id="rId15"/>
    <p:sldId id="320" r:id="rId16"/>
    <p:sldId id="321" r:id="rId17"/>
    <p:sldId id="322" r:id="rId18"/>
    <p:sldId id="323"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98FB98"/>
    <a:srgbClr val="FAFAD2"/>
    <a:srgbClr val="FFA07A"/>
    <a:srgbClr val="ADD8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50" autoAdjust="0"/>
    <p:restoredTop sz="77986"/>
  </p:normalViewPr>
  <p:slideViewPr>
    <p:cSldViewPr snapToGrid="0">
      <p:cViewPr>
        <p:scale>
          <a:sx n="159" d="100"/>
          <a:sy n="159" d="100"/>
        </p:scale>
        <p:origin x="122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866A87-FFA6-466C-87CE-655868EFCAD1}" type="doc">
      <dgm:prSet loTypeId="urn:microsoft.com/office/officeart/2005/8/layout/vProcess5" loCatId="process" qsTypeId="urn:microsoft.com/office/officeart/2005/8/quickstyle/simple1" qsCatId="simple" csTypeId="urn:microsoft.com/office/officeart/2005/8/colors/accent3_2" csCatId="accent3" phldr="1"/>
      <dgm:spPr/>
      <dgm:t>
        <a:bodyPr/>
        <a:lstStyle/>
        <a:p>
          <a:endParaRPr lang="en-US"/>
        </a:p>
      </dgm:t>
    </dgm:pt>
    <dgm:pt modelId="{BC9505C1-3738-4971-85CC-BA79773A6352}">
      <dgm:prSet phldrT="[Text]" custT="1"/>
      <dgm:spPr/>
      <dgm:t>
        <a:bodyPr/>
        <a:lstStyle/>
        <a:p>
          <a:r>
            <a:rPr lang="ja-JP" altLang="en-US" sz="1600" b="0">
              <a:latin typeface="+mn-lt"/>
            </a:rPr>
            <a:t>指定されたデバイス上のパケットキャプチャ</a:t>
          </a:r>
          <a:br>
            <a:rPr lang="en-US" altLang="ja-JP" sz="1300" b="0" dirty="0">
              <a:latin typeface="+mn-lt"/>
            </a:rPr>
          </a:br>
          <a:r>
            <a:rPr lang="ja-JP" altLang="en-US" sz="1400" b="0">
              <a:latin typeface="+mn-lt"/>
            </a:rPr>
            <a:t>・オープンソースパケットキャプチャシステム</a:t>
          </a:r>
          <a:r>
            <a:rPr lang="en-US" altLang="ja-JP" sz="1400" b="0" u="sng" dirty="0" err="1">
              <a:latin typeface="+mn-lt"/>
            </a:rPr>
            <a:t>SharpPCap</a:t>
          </a:r>
          <a:r>
            <a:rPr lang="en-US" altLang="ja-JP" sz="1400" b="0" u="none" dirty="0">
              <a:latin typeface="+mn-lt"/>
            </a:rPr>
            <a:t> </a:t>
          </a:r>
          <a:r>
            <a:rPr lang="en-US" altLang="ja-JP" sz="1400" b="0" u="none" baseline="30000" dirty="0">
              <a:latin typeface="+mn-lt"/>
            </a:rPr>
            <a:t>[1]</a:t>
          </a:r>
          <a:r>
            <a:rPr lang="ja-JP" altLang="en-US" sz="1400" b="0" u="none">
              <a:latin typeface="+mn-lt"/>
            </a:rPr>
            <a:t>実装</a:t>
          </a:r>
          <a:endParaRPr lang="en-US" sz="1400" b="0" u="none" dirty="0">
            <a:latin typeface="+mn-lt"/>
          </a:endParaRPr>
        </a:p>
      </dgm:t>
    </dgm:pt>
    <dgm:pt modelId="{4113ED4E-FE54-4F0D-A69B-25DCB954C72D}" type="parTrans" cxnId="{A686C29C-30A4-49BA-9D46-BBC582DF51B7}">
      <dgm:prSet/>
      <dgm:spPr/>
      <dgm:t>
        <a:bodyPr/>
        <a:lstStyle/>
        <a:p>
          <a:endParaRPr lang="en-US" b="0">
            <a:solidFill>
              <a:schemeClr val="tx1"/>
            </a:solidFill>
          </a:endParaRPr>
        </a:p>
      </dgm:t>
    </dgm:pt>
    <dgm:pt modelId="{CFA24D6B-CCC7-4D26-8786-08DE3DBE242D}" type="sibTrans" cxnId="{A686C29C-30A4-49BA-9D46-BBC582DF51B7}">
      <dgm:prSet/>
      <dgm:spPr/>
      <dgm:t>
        <a:bodyPr/>
        <a:lstStyle/>
        <a:p>
          <a:endParaRPr lang="en-US" b="0">
            <a:solidFill>
              <a:schemeClr val="tx1"/>
            </a:solidFill>
          </a:endParaRPr>
        </a:p>
      </dgm:t>
    </dgm:pt>
    <dgm:pt modelId="{9962CD16-DF02-4B20-85A5-07CB4C654A02}">
      <dgm:prSet phldrT="[Text]" custT="1"/>
      <dgm:spPr/>
      <dgm:t>
        <a:bodyPr/>
        <a:lstStyle/>
        <a:p>
          <a:r>
            <a:rPr lang="ja-JP" altLang="en-US" sz="1600" b="0"/>
            <a:t>得られた</a:t>
          </a:r>
          <a:r>
            <a:rPr lang="en-US" altLang="ja-JP" sz="1600" b="0" dirty="0"/>
            <a:t>IP</a:t>
          </a:r>
          <a:r>
            <a:rPr lang="ja-JP" altLang="en-US" sz="1600" b="0"/>
            <a:t>アドレスより位置情報を調べる</a:t>
          </a:r>
          <a:br>
            <a:rPr lang="en-US" altLang="ja-JP" sz="1600" b="0" dirty="0"/>
          </a:br>
          <a:r>
            <a:rPr lang="ja-JP" altLang="en-US" sz="1600" b="0"/>
            <a:t>・</a:t>
          </a:r>
          <a:r>
            <a:rPr lang="en-US" altLang="ja-JP" sz="1400" b="0" u="sng" dirty="0"/>
            <a:t>MaxMindGeoLite2</a:t>
          </a:r>
          <a:r>
            <a:rPr lang="ja-JP" altLang="en-US" sz="1400" b="0"/>
            <a:t>データベース</a:t>
          </a:r>
          <a:r>
            <a:rPr lang="en-US" altLang="ja-JP" sz="1400" b="0" baseline="30000" dirty="0"/>
            <a:t>[2]</a:t>
          </a:r>
          <a:r>
            <a:rPr lang="ja-JP" altLang="en-US" sz="1400" b="0"/>
            <a:t>実装</a:t>
          </a:r>
          <a:endParaRPr lang="en-US" sz="1400" b="0" dirty="0"/>
        </a:p>
      </dgm:t>
    </dgm:pt>
    <dgm:pt modelId="{FD6E00A6-C81E-48A8-8DF2-5535DC999024}" type="parTrans" cxnId="{1CD045ED-018D-4DC3-985B-D99A38219EE2}">
      <dgm:prSet/>
      <dgm:spPr/>
      <dgm:t>
        <a:bodyPr/>
        <a:lstStyle/>
        <a:p>
          <a:endParaRPr lang="en-US" b="0">
            <a:solidFill>
              <a:schemeClr val="tx1"/>
            </a:solidFill>
          </a:endParaRPr>
        </a:p>
      </dgm:t>
    </dgm:pt>
    <dgm:pt modelId="{E2AC2FD4-82DA-401E-A721-F0E76B3D217B}" type="sibTrans" cxnId="{1CD045ED-018D-4DC3-985B-D99A38219EE2}">
      <dgm:prSet/>
      <dgm:spPr/>
      <dgm:t>
        <a:bodyPr/>
        <a:lstStyle/>
        <a:p>
          <a:endParaRPr lang="en-US" b="0">
            <a:solidFill>
              <a:schemeClr val="tx1"/>
            </a:solidFill>
          </a:endParaRPr>
        </a:p>
      </dgm:t>
    </dgm:pt>
    <dgm:pt modelId="{BC627308-A69F-4A62-B7D4-5306A63699B0}">
      <dgm:prSet phldrT="[Text]" custT="1"/>
      <dgm:spPr/>
      <dgm:t>
        <a:bodyPr/>
        <a:lstStyle/>
        <a:p>
          <a:r>
            <a:rPr lang="ja-JP" altLang="en-US" sz="1600" b="0"/>
            <a:t>得られた情報を地図上に可視化</a:t>
          </a:r>
          <a:br>
            <a:rPr lang="en-US" altLang="ja-JP" sz="1500" b="0" dirty="0"/>
          </a:br>
          <a:r>
            <a:rPr lang="ja-JP" altLang="en-US" sz="1500" b="0"/>
            <a:t>・</a:t>
          </a:r>
          <a:r>
            <a:rPr lang="en-US" altLang="ja-JP" sz="1400" b="0" u="sng" dirty="0" err="1"/>
            <a:t>GMap</a:t>
          </a:r>
          <a:r>
            <a:rPr lang="en-US" altLang="ja-JP" sz="1400" b="0" dirty="0"/>
            <a:t> (.NET Control)</a:t>
          </a:r>
          <a:r>
            <a:rPr lang="en-US" altLang="ja-JP" sz="1400" b="0" baseline="30000" dirty="0"/>
            <a:t> [3] </a:t>
          </a:r>
          <a:r>
            <a:rPr lang="ja-JP" altLang="en-US" sz="1400" b="0"/>
            <a:t>実装 </a:t>
          </a:r>
          <a:br>
            <a:rPr lang="en-US" altLang="ja-JP" sz="1400" b="0" dirty="0"/>
          </a:br>
          <a:r>
            <a:rPr lang="en-US" altLang="ja-JP" sz="1400" b="0" dirty="0"/>
            <a:t>	</a:t>
          </a:r>
          <a:r>
            <a:rPr lang="ja-JP" altLang="en-US" sz="1400" b="0"/>
            <a:t>→ マッププロバイダー </a:t>
          </a:r>
          <a:r>
            <a:rPr lang="en-US" altLang="ja-JP" sz="1400" b="0" dirty="0"/>
            <a:t>: Bing Map API</a:t>
          </a:r>
          <a:endParaRPr lang="en-US" sz="1500" b="0" dirty="0"/>
        </a:p>
      </dgm:t>
    </dgm:pt>
    <dgm:pt modelId="{5B99DBEE-9818-489D-99BC-CD29798FA4A3}" type="parTrans" cxnId="{B234E301-EEE1-4DEC-9917-DC1A400E101C}">
      <dgm:prSet/>
      <dgm:spPr/>
      <dgm:t>
        <a:bodyPr/>
        <a:lstStyle/>
        <a:p>
          <a:endParaRPr lang="en-US" b="0">
            <a:solidFill>
              <a:schemeClr val="tx1"/>
            </a:solidFill>
          </a:endParaRPr>
        </a:p>
      </dgm:t>
    </dgm:pt>
    <dgm:pt modelId="{4EC9894F-E4EA-49FC-B0CD-1D7DC070B161}" type="sibTrans" cxnId="{B234E301-EEE1-4DEC-9917-DC1A400E101C}">
      <dgm:prSet/>
      <dgm:spPr/>
      <dgm:t>
        <a:bodyPr/>
        <a:lstStyle/>
        <a:p>
          <a:endParaRPr lang="en-US" b="0">
            <a:solidFill>
              <a:schemeClr val="tx1"/>
            </a:solidFill>
          </a:endParaRPr>
        </a:p>
      </dgm:t>
    </dgm:pt>
    <dgm:pt modelId="{C5700105-3F9A-467D-93EE-983ED9D9672F}">
      <dgm:prSet phldrT="[Text]" custT="1"/>
      <dgm:spPr/>
      <dgm:t>
        <a:bodyPr/>
        <a:lstStyle/>
        <a:p>
          <a:r>
            <a:rPr lang="ja-JP" altLang="en-US" sz="1600" b="0"/>
            <a:t>リアルタイムでパケットを取得し、必要な情報を分析する</a:t>
          </a:r>
          <a:endParaRPr lang="en-US" altLang="ja-JP" sz="1600" b="0" dirty="0"/>
        </a:p>
        <a:p>
          <a:r>
            <a:rPr lang="ja-JP" altLang="en-US" sz="1600" b="0"/>
            <a:t>・プロトコル</a:t>
          </a:r>
          <a:r>
            <a:rPr lang="ja-JP" altLang="en-US" sz="1400" b="0"/>
            <a:t>やポート番号や送受信先の</a:t>
          </a:r>
          <a:r>
            <a:rPr lang="en-US" altLang="ja-JP" sz="1400" b="0" dirty="0"/>
            <a:t>IP</a:t>
          </a:r>
          <a:r>
            <a:rPr lang="ja-JP" altLang="en-US" sz="1400" b="0"/>
            <a:t>アドレス等</a:t>
          </a:r>
          <a:endParaRPr lang="en-US" sz="1400" b="0" dirty="0"/>
        </a:p>
      </dgm:t>
    </dgm:pt>
    <dgm:pt modelId="{E49AE633-F823-41D1-BFAF-168870AFAB5D}" type="sibTrans" cxnId="{B0FA6A4B-AF69-4040-B209-040EFB6004A7}">
      <dgm:prSet/>
      <dgm:spPr/>
      <dgm:t>
        <a:bodyPr/>
        <a:lstStyle/>
        <a:p>
          <a:endParaRPr lang="en-US" b="0">
            <a:solidFill>
              <a:schemeClr val="tx1"/>
            </a:solidFill>
          </a:endParaRPr>
        </a:p>
      </dgm:t>
    </dgm:pt>
    <dgm:pt modelId="{CD5F2399-6CAA-4D72-917D-A736A626E04C}" type="parTrans" cxnId="{B0FA6A4B-AF69-4040-B209-040EFB6004A7}">
      <dgm:prSet/>
      <dgm:spPr/>
      <dgm:t>
        <a:bodyPr/>
        <a:lstStyle/>
        <a:p>
          <a:endParaRPr lang="en-US" b="0">
            <a:solidFill>
              <a:schemeClr val="tx1"/>
            </a:solidFill>
          </a:endParaRPr>
        </a:p>
      </dgm:t>
    </dgm:pt>
    <dgm:pt modelId="{8DC42B38-C8EA-4A41-8A67-1EFDAF2EE24A}">
      <dgm:prSet custT="1"/>
      <dgm:spPr/>
      <dgm:t>
        <a:bodyPr/>
        <a:lstStyle/>
        <a:p>
          <a:r>
            <a:rPr lang="ja-JP" altLang="en-US" sz="1600" b="0"/>
            <a:t>キャプチャしたパケット情報をログする</a:t>
          </a:r>
          <a:br>
            <a:rPr lang="en-US" altLang="ja-JP" sz="1200" b="0" dirty="0"/>
          </a:br>
          <a:r>
            <a:rPr lang="ja-JP" altLang="en-US" sz="1200" b="0"/>
            <a:t>・</a:t>
          </a:r>
          <a:r>
            <a:rPr lang="en-US" altLang="ja-JP" sz="1400" b="0" u="none" dirty="0"/>
            <a:t>Visual Studio</a:t>
          </a:r>
          <a:r>
            <a:rPr lang="ja-JP" altLang="en-US" sz="1400" b="0" u="none"/>
            <a:t>の</a:t>
          </a:r>
          <a:r>
            <a:rPr lang="en-US" altLang="ja-JP" sz="1400" b="0" u="none" dirty="0" err="1"/>
            <a:t>StreamWriter</a:t>
          </a:r>
          <a:r>
            <a:rPr lang="ja-JP" altLang="en-US" sz="1400" b="0" u="none"/>
            <a:t>機能でログファイルを作成</a:t>
          </a:r>
          <a:endParaRPr lang="en-US" sz="1400" b="0" u="none" dirty="0"/>
        </a:p>
      </dgm:t>
    </dgm:pt>
    <dgm:pt modelId="{1688F895-804A-734D-9AE8-299DF645E608}" type="parTrans" cxnId="{34620433-597F-014A-9075-FB4E241EF974}">
      <dgm:prSet/>
      <dgm:spPr/>
      <dgm:t>
        <a:bodyPr/>
        <a:lstStyle/>
        <a:p>
          <a:endParaRPr lang="en-US"/>
        </a:p>
      </dgm:t>
    </dgm:pt>
    <dgm:pt modelId="{12B66BCE-859D-CC4B-89E4-12E2775D9A88}" type="sibTrans" cxnId="{34620433-597F-014A-9075-FB4E241EF974}">
      <dgm:prSet/>
      <dgm:spPr/>
      <dgm:t>
        <a:bodyPr/>
        <a:lstStyle/>
        <a:p>
          <a:endParaRPr lang="en-US"/>
        </a:p>
      </dgm:t>
    </dgm:pt>
    <dgm:pt modelId="{0CA9A33D-2095-4D75-9F1B-6B1DD8D515FB}" type="pres">
      <dgm:prSet presAssocID="{95866A87-FFA6-466C-87CE-655868EFCAD1}" presName="outerComposite" presStyleCnt="0">
        <dgm:presLayoutVars>
          <dgm:chMax val="5"/>
          <dgm:dir/>
          <dgm:resizeHandles val="exact"/>
        </dgm:presLayoutVars>
      </dgm:prSet>
      <dgm:spPr/>
    </dgm:pt>
    <dgm:pt modelId="{FC372A73-79EB-45C4-9BFB-D5DA1807D5DD}" type="pres">
      <dgm:prSet presAssocID="{95866A87-FFA6-466C-87CE-655868EFCAD1}" presName="dummyMaxCanvas" presStyleCnt="0">
        <dgm:presLayoutVars/>
      </dgm:prSet>
      <dgm:spPr/>
    </dgm:pt>
    <dgm:pt modelId="{5E1C24B9-6809-DB49-8BFC-527B0935A617}" type="pres">
      <dgm:prSet presAssocID="{95866A87-FFA6-466C-87CE-655868EFCAD1}" presName="FiveNodes_1" presStyleLbl="node1" presStyleIdx="0" presStyleCnt="5">
        <dgm:presLayoutVars>
          <dgm:bulletEnabled val="1"/>
        </dgm:presLayoutVars>
      </dgm:prSet>
      <dgm:spPr/>
    </dgm:pt>
    <dgm:pt modelId="{76F075E9-0D65-C442-B90B-6F2877CC23E4}" type="pres">
      <dgm:prSet presAssocID="{95866A87-FFA6-466C-87CE-655868EFCAD1}" presName="FiveNodes_2" presStyleLbl="node1" presStyleIdx="1" presStyleCnt="5" custScaleX="107387">
        <dgm:presLayoutVars>
          <dgm:bulletEnabled val="1"/>
        </dgm:presLayoutVars>
      </dgm:prSet>
      <dgm:spPr/>
    </dgm:pt>
    <dgm:pt modelId="{32CEB621-6258-B749-AF55-70BDFD0FBF00}" type="pres">
      <dgm:prSet presAssocID="{95866A87-FFA6-466C-87CE-655868EFCAD1}" presName="FiveNodes_3" presStyleLbl="node1" presStyleIdx="2" presStyleCnt="5">
        <dgm:presLayoutVars>
          <dgm:bulletEnabled val="1"/>
        </dgm:presLayoutVars>
      </dgm:prSet>
      <dgm:spPr/>
    </dgm:pt>
    <dgm:pt modelId="{8369507E-E742-6547-9965-0FAB0A8C0EB0}" type="pres">
      <dgm:prSet presAssocID="{95866A87-FFA6-466C-87CE-655868EFCAD1}" presName="FiveNodes_4" presStyleLbl="node1" presStyleIdx="3" presStyleCnt="5">
        <dgm:presLayoutVars>
          <dgm:bulletEnabled val="1"/>
        </dgm:presLayoutVars>
      </dgm:prSet>
      <dgm:spPr/>
    </dgm:pt>
    <dgm:pt modelId="{A1DA7EA0-C897-A048-895E-E741B4D2A05C}" type="pres">
      <dgm:prSet presAssocID="{95866A87-FFA6-466C-87CE-655868EFCAD1}" presName="FiveNodes_5" presStyleLbl="node1" presStyleIdx="4" presStyleCnt="5">
        <dgm:presLayoutVars>
          <dgm:bulletEnabled val="1"/>
        </dgm:presLayoutVars>
      </dgm:prSet>
      <dgm:spPr/>
    </dgm:pt>
    <dgm:pt modelId="{5CB08CE1-B292-B948-8B02-E448009772B6}" type="pres">
      <dgm:prSet presAssocID="{95866A87-FFA6-466C-87CE-655868EFCAD1}" presName="FiveConn_1-2" presStyleLbl="fgAccFollowNode1" presStyleIdx="0" presStyleCnt="4">
        <dgm:presLayoutVars>
          <dgm:bulletEnabled val="1"/>
        </dgm:presLayoutVars>
      </dgm:prSet>
      <dgm:spPr/>
    </dgm:pt>
    <dgm:pt modelId="{04BE5816-964F-044B-971C-208D910EC1EC}" type="pres">
      <dgm:prSet presAssocID="{95866A87-FFA6-466C-87CE-655868EFCAD1}" presName="FiveConn_2-3" presStyleLbl="fgAccFollowNode1" presStyleIdx="1" presStyleCnt="4">
        <dgm:presLayoutVars>
          <dgm:bulletEnabled val="1"/>
        </dgm:presLayoutVars>
      </dgm:prSet>
      <dgm:spPr/>
    </dgm:pt>
    <dgm:pt modelId="{B8F0908D-22C0-0344-A46C-DC5C725E16FC}" type="pres">
      <dgm:prSet presAssocID="{95866A87-FFA6-466C-87CE-655868EFCAD1}" presName="FiveConn_3-4" presStyleLbl="fgAccFollowNode1" presStyleIdx="2" presStyleCnt="4">
        <dgm:presLayoutVars>
          <dgm:bulletEnabled val="1"/>
        </dgm:presLayoutVars>
      </dgm:prSet>
      <dgm:spPr/>
    </dgm:pt>
    <dgm:pt modelId="{2A73B287-2D85-1D49-B5A7-62C70F562D1C}" type="pres">
      <dgm:prSet presAssocID="{95866A87-FFA6-466C-87CE-655868EFCAD1}" presName="FiveConn_4-5" presStyleLbl="fgAccFollowNode1" presStyleIdx="3" presStyleCnt="4">
        <dgm:presLayoutVars>
          <dgm:bulletEnabled val="1"/>
        </dgm:presLayoutVars>
      </dgm:prSet>
      <dgm:spPr/>
    </dgm:pt>
    <dgm:pt modelId="{C8C03D6D-D9B4-D04C-958F-65897A086B89}" type="pres">
      <dgm:prSet presAssocID="{95866A87-FFA6-466C-87CE-655868EFCAD1}" presName="FiveNodes_1_text" presStyleLbl="node1" presStyleIdx="4" presStyleCnt="5">
        <dgm:presLayoutVars>
          <dgm:bulletEnabled val="1"/>
        </dgm:presLayoutVars>
      </dgm:prSet>
      <dgm:spPr/>
    </dgm:pt>
    <dgm:pt modelId="{3FF75B09-F108-794E-BAC9-701E7FDB28B5}" type="pres">
      <dgm:prSet presAssocID="{95866A87-FFA6-466C-87CE-655868EFCAD1}" presName="FiveNodes_2_text" presStyleLbl="node1" presStyleIdx="4" presStyleCnt="5">
        <dgm:presLayoutVars>
          <dgm:bulletEnabled val="1"/>
        </dgm:presLayoutVars>
      </dgm:prSet>
      <dgm:spPr/>
    </dgm:pt>
    <dgm:pt modelId="{A911F657-B992-8644-AC82-5A30E33D3CBB}" type="pres">
      <dgm:prSet presAssocID="{95866A87-FFA6-466C-87CE-655868EFCAD1}" presName="FiveNodes_3_text" presStyleLbl="node1" presStyleIdx="4" presStyleCnt="5">
        <dgm:presLayoutVars>
          <dgm:bulletEnabled val="1"/>
        </dgm:presLayoutVars>
      </dgm:prSet>
      <dgm:spPr/>
    </dgm:pt>
    <dgm:pt modelId="{53E862D5-F971-B744-9D4A-608ABF322723}" type="pres">
      <dgm:prSet presAssocID="{95866A87-FFA6-466C-87CE-655868EFCAD1}" presName="FiveNodes_4_text" presStyleLbl="node1" presStyleIdx="4" presStyleCnt="5">
        <dgm:presLayoutVars>
          <dgm:bulletEnabled val="1"/>
        </dgm:presLayoutVars>
      </dgm:prSet>
      <dgm:spPr/>
    </dgm:pt>
    <dgm:pt modelId="{2FB9D6A4-B641-274D-9AB1-8BDB8525EBA4}" type="pres">
      <dgm:prSet presAssocID="{95866A87-FFA6-466C-87CE-655868EFCAD1}" presName="FiveNodes_5_text" presStyleLbl="node1" presStyleIdx="4" presStyleCnt="5">
        <dgm:presLayoutVars>
          <dgm:bulletEnabled val="1"/>
        </dgm:presLayoutVars>
      </dgm:prSet>
      <dgm:spPr/>
    </dgm:pt>
  </dgm:ptLst>
  <dgm:cxnLst>
    <dgm:cxn modelId="{B234E301-EEE1-4DEC-9917-DC1A400E101C}" srcId="{95866A87-FFA6-466C-87CE-655868EFCAD1}" destId="{BC627308-A69F-4A62-B7D4-5306A63699B0}" srcOrd="3" destOrd="0" parTransId="{5B99DBEE-9818-489D-99BC-CD29798FA4A3}" sibTransId="{4EC9894F-E4EA-49FC-B0CD-1D7DC070B161}"/>
    <dgm:cxn modelId="{B1BA3F1B-10D7-6747-907B-F144B842AB96}" type="presOf" srcId="{C5700105-3F9A-467D-93EE-983ED9D9672F}" destId="{76F075E9-0D65-C442-B90B-6F2877CC23E4}" srcOrd="0" destOrd="0" presId="urn:microsoft.com/office/officeart/2005/8/layout/vProcess5"/>
    <dgm:cxn modelId="{09100F1D-85E1-FC42-AC66-C7C330291E8C}" type="presOf" srcId="{9962CD16-DF02-4B20-85A5-07CB4C654A02}" destId="{32CEB621-6258-B749-AF55-70BDFD0FBF00}" srcOrd="0" destOrd="0" presId="urn:microsoft.com/office/officeart/2005/8/layout/vProcess5"/>
    <dgm:cxn modelId="{FBDE5524-CB1E-5A45-B934-22C155786AE3}" type="presOf" srcId="{BC627308-A69F-4A62-B7D4-5306A63699B0}" destId="{53E862D5-F971-B744-9D4A-608ABF322723}" srcOrd="1" destOrd="0" presId="urn:microsoft.com/office/officeart/2005/8/layout/vProcess5"/>
    <dgm:cxn modelId="{CD0FC327-0D0D-6D4C-8F39-2DDF6636E4BF}" type="presOf" srcId="{BC627308-A69F-4A62-B7D4-5306A63699B0}" destId="{8369507E-E742-6547-9965-0FAB0A8C0EB0}" srcOrd="0" destOrd="0" presId="urn:microsoft.com/office/officeart/2005/8/layout/vProcess5"/>
    <dgm:cxn modelId="{34620433-597F-014A-9075-FB4E241EF974}" srcId="{95866A87-FFA6-466C-87CE-655868EFCAD1}" destId="{8DC42B38-C8EA-4A41-8A67-1EFDAF2EE24A}" srcOrd="4" destOrd="0" parTransId="{1688F895-804A-734D-9AE8-299DF645E608}" sibTransId="{12B66BCE-859D-CC4B-89E4-12E2775D9A88}"/>
    <dgm:cxn modelId="{C199F73E-27A5-D448-9955-0BE4587CB87E}" type="presOf" srcId="{4EC9894F-E4EA-49FC-B0CD-1D7DC070B161}" destId="{2A73B287-2D85-1D49-B5A7-62C70F562D1C}" srcOrd="0" destOrd="0" presId="urn:microsoft.com/office/officeart/2005/8/layout/vProcess5"/>
    <dgm:cxn modelId="{1E075848-63AE-EF49-8C75-EDB10CCDE9E7}" type="presOf" srcId="{9962CD16-DF02-4B20-85A5-07CB4C654A02}" destId="{A911F657-B992-8644-AC82-5A30E33D3CBB}" srcOrd="1" destOrd="0" presId="urn:microsoft.com/office/officeart/2005/8/layout/vProcess5"/>
    <dgm:cxn modelId="{B0FA6A4B-AF69-4040-B209-040EFB6004A7}" srcId="{95866A87-FFA6-466C-87CE-655868EFCAD1}" destId="{C5700105-3F9A-467D-93EE-983ED9D9672F}" srcOrd="1" destOrd="0" parTransId="{CD5F2399-6CAA-4D72-917D-A736A626E04C}" sibTransId="{E49AE633-F823-41D1-BFAF-168870AFAB5D}"/>
    <dgm:cxn modelId="{BF679A4F-3ACD-7F42-A2A7-5339108F0A30}" type="presOf" srcId="{C5700105-3F9A-467D-93EE-983ED9D9672F}" destId="{3FF75B09-F108-794E-BAC9-701E7FDB28B5}" srcOrd="1" destOrd="0" presId="urn:microsoft.com/office/officeart/2005/8/layout/vProcess5"/>
    <dgm:cxn modelId="{CC9E6677-93D4-2B4F-ACEB-9359A33BA3EA}" type="presOf" srcId="{E49AE633-F823-41D1-BFAF-168870AFAB5D}" destId="{04BE5816-964F-044B-971C-208D910EC1EC}" srcOrd="0" destOrd="0" presId="urn:microsoft.com/office/officeart/2005/8/layout/vProcess5"/>
    <dgm:cxn modelId="{BC673A7B-7CAA-F44E-8B04-467FA87DA37A}" type="presOf" srcId="{E2AC2FD4-82DA-401E-A721-F0E76B3D217B}" destId="{B8F0908D-22C0-0344-A46C-DC5C725E16FC}" srcOrd="0" destOrd="0" presId="urn:microsoft.com/office/officeart/2005/8/layout/vProcess5"/>
    <dgm:cxn modelId="{F9FAE17B-BAC6-433B-AB48-4B38B0BBC75B}" type="presOf" srcId="{95866A87-FFA6-466C-87CE-655868EFCAD1}" destId="{0CA9A33D-2095-4D75-9F1B-6B1DD8D515FB}" srcOrd="0" destOrd="0" presId="urn:microsoft.com/office/officeart/2005/8/layout/vProcess5"/>
    <dgm:cxn modelId="{71BC2D81-671B-3E41-9131-05FD7ED929FA}" type="presOf" srcId="{BC9505C1-3738-4971-85CC-BA79773A6352}" destId="{C8C03D6D-D9B4-D04C-958F-65897A086B89}" srcOrd="1" destOrd="0" presId="urn:microsoft.com/office/officeart/2005/8/layout/vProcess5"/>
    <dgm:cxn modelId="{FCFF9E9B-12BF-1646-84D7-40B5EB621A13}" type="presOf" srcId="{8DC42B38-C8EA-4A41-8A67-1EFDAF2EE24A}" destId="{A1DA7EA0-C897-A048-895E-E741B4D2A05C}" srcOrd="0" destOrd="0" presId="urn:microsoft.com/office/officeart/2005/8/layout/vProcess5"/>
    <dgm:cxn modelId="{A686C29C-30A4-49BA-9D46-BBC582DF51B7}" srcId="{95866A87-FFA6-466C-87CE-655868EFCAD1}" destId="{BC9505C1-3738-4971-85CC-BA79773A6352}" srcOrd="0" destOrd="0" parTransId="{4113ED4E-FE54-4F0D-A69B-25DCB954C72D}" sibTransId="{CFA24D6B-CCC7-4D26-8786-08DE3DBE242D}"/>
    <dgm:cxn modelId="{DF34A7B1-A16C-F74D-BF0E-3C306017D03A}" type="presOf" srcId="{BC9505C1-3738-4971-85CC-BA79773A6352}" destId="{5E1C24B9-6809-DB49-8BFC-527B0935A617}" srcOrd="0" destOrd="0" presId="urn:microsoft.com/office/officeart/2005/8/layout/vProcess5"/>
    <dgm:cxn modelId="{FBC342D1-212B-2941-AC18-65D9E3543DAA}" type="presOf" srcId="{8DC42B38-C8EA-4A41-8A67-1EFDAF2EE24A}" destId="{2FB9D6A4-B641-274D-9AB1-8BDB8525EBA4}" srcOrd="1" destOrd="0" presId="urn:microsoft.com/office/officeart/2005/8/layout/vProcess5"/>
    <dgm:cxn modelId="{1CD045ED-018D-4DC3-985B-D99A38219EE2}" srcId="{95866A87-FFA6-466C-87CE-655868EFCAD1}" destId="{9962CD16-DF02-4B20-85A5-07CB4C654A02}" srcOrd="2" destOrd="0" parTransId="{FD6E00A6-C81E-48A8-8DF2-5535DC999024}" sibTransId="{E2AC2FD4-82DA-401E-A721-F0E76B3D217B}"/>
    <dgm:cxn modelId="{D5FF69EF-70BC-C54A-82D3-78D323522A01}" type="presOf" srcId="{CFA24D6B-CCC7-4D26-8786-08DE3DBE242D}" destId="{5CB08CE1-B292-B948-8B02-E448009772B6}" srcOrd="0" destOrd="0" presId="urn:microsoft.com/office/officeart/2005/8/layout/vProcess5"/>
    <dgm:cxn modelId="{231FB240-71E2-45F3-B38D-D34FFB1B25F1}" type="presParOf" srcId="{0CA9A33D-2095-4D75-9F1B-6B1DD8D515FB}" destId="{FC372A73-79EB-45C4-9BFB-D5DA1807D5DD}" srcOrd="0" destOrd="0" presId="urn:microsoft.com/office/officeart/2005/8/layout/vProcess5"/>
    <dgm:cxn modelId="{CCDA85EA-51EE-784A-B8FA-3D5004E86CB1}" type="presParOf" srcId="{0CA9A33D-2095-4D75-9F1B-6B1DD8D515FB}" destId="{5E1C24B9-6809-DB49-8BFC-527B0935A617}" srcOrd="1" destOrd="0" presId="urn:microsoft.com/office/officeart/2005/8/layout/vProcess5"/>
    <dgm:cxn modelId="{155D4DF5-69D0-5348-B027-8C9933AD2137}" type="presParOf" srcId="{0CA9A33D-2095-4D75-9F1B-6B1DD8D515FB}" destId="{76F075E9-0D65-C442-B90B-6F2877CC23E4}" srcOrd="2" destOrd="0" presId="urn:microsoft.com/office/officeart/2005/8/layout/vProcess5"/>
    <dgm:cxn modelId="{76EA164E-250D-7A4B-B0C1-530DA65CA7B8}" type="presParOf" srcId="{0CA9A33D-2095-4D75-9F1B-6B1DD8D515FB}" destId="{32CEB621-6258-B749-AF55-70BDFD0FBF00}" srcOrd="3" destOrd="0" presId="urn:microsoft.com/office/officeart/2005/8/layout/vProcess5"/>
    <dgm:cxn modelId="{C93B0C4A-AFB6-4E4D-82C9-1A06A0FE754D}" type="presParOf" srcId="{0CA9A33D-2095-4D75-9F1B-6B1DD8D515FB}" destId="{8369507E-E742-6547-9965-0FAB0A8C0EB0}" srcOrd="4" destOrd="0" presId="urn:microsoft.com/office/officeart/2005/8/layout/vProcess5"/>
    <dgm:cxn modelId="{8680C4F3-65C4-D148-94B2-9D5CF7E43250}" type="presParOf" srcId="{0CA9A33D-2095-4D75-9F1B-6B1DD8D515FB}" destId="{A1DA7EA0-C897-A048-895E-E741B4D2A05C}" srcOrd="5" destOrd="0" presId="urn:microsoft.com/office/officeart/2005/8/layout/vProcess5"/>
    <dgm:cxn modelId="{AEF9C932-C6EB-A344-A5CE-748DB6DCE180}" type="presParOf" srcId="{0CA9A33D-2095-4D75-9F1B-6B1DD8D515FB}" destId="{5CB08CE1-B292-B948-8B02-E448009772B6}" srcOrd="6" destOrd="0" presId="urn:microsoft.com/office/officeart/2005/8/layout/vProcess5"/>
    <dgm:cxn modelId="{AE657F9A-4B8A-B043-B5F0-F5979D075470}" type="presParOf" srcId="{0CA9A33D-2095-4D75-9F1B-6B1DD8D515FB}" destId="{04BE5816-964F-044B-971C-208D910EC1EC}" srcOrd="7" destOrd="0" presId="urn:microsoft.com/office/officeart/2005/8/layout/vProcess5"/>
    <dgm:cxn modelId="{B9CC92A1-29B2-874F-B55E-38EDFC7404F9}" type="presParOf" srcId="{0CA9A33D-2095-4D75-9F1B-6B1DD8D515FB}" destId="{B8F0908D-22C0-0344-A46C-DC5C725E16FC}" srcOrd="8" destOrd="0" presId="urn:microsoft.com/office/officeart/2005/8/layout/vProcess5"/>
    <dgm:cxn modelId="{0F3D72F8-9AC9-9F47-A3BF-B44730738AD2}" type="presParOf" srcId="{0CA9A33D-2095-4D75-9F1B-6B1DD8D515FB}" destId="{2A73B287-2D85-1D49-B5A7-62C70F562D1C}" srcOrd="9" destOrd="0" presId="urn:microsoft.com/office/officeart/2005/8/layout/vProcess5"/>
    <dgm:cxn modelId="{8384591B-B017-724E-B7DC-A0C0AA725056}" type="presParOf" srcId="{0CA9A33D-2095-4D75-9F1B-6B1DD8D515FB}" destId="{C8C03D6D-D9B4-D04C-958F-65897A086B89}" srcOrd="10" destOrd="0" presId="urn:microsoft.com/office/officeart/2005/8/layout/vProcess5"/>
    <dgm:cxn modelId="{E86BCF18-0DF5-1A4A-B37D-A5C73FA436BD}" type="presParOf" srcId="{0CA9A33D-2095-4D75-9F1B-6B1DD8D515FB}" destId="{3FF75B09-F108-794E-BAC9-701E7FDB28B5}" srcOrd="11" destOrd="0" presId="urn:microsoft.com/office/officeart/2005/8/layout/vProcess5"/>
    <dgm:cxn modelId="{30233933-B29C-A74D-9839-AE9AF11759B0}" type="presParOf" srcId="{0CA9A33D-2095-4D75-9F1B-6B1DD8D515FB}" destId="{A911F657-B992-8644-AC82-5A30E33D3CBB}" srcOrd="12" destOrd="0" presId="urn:microsoft.com/office/officeart/2005/8/layout/vProcess5"/>
    <dgm:cxn modelId="{7FBBA2C9-0851-5240-8D27-7C8BBA1DF892}" type="presParOf" srcId="{0CA9A33D-2095-4D75-9F1B-6B1DD8D515FB}" destId="{53E862D5-F971-B744-9D4A-608ABF322723}" srcOrd="13" destOrd="0" presId="urn:microsoft.com/office/officeart/2005/8/layout/vProcess5"/>
    <dgm:cxn modelId="{787797B3-B19E-8546-8E2E-7A78E806E674}" type="presParOf" srcId="{0CA9A33D-2095-4D75-9F1B-6B1DD8D515FB}" destId="{2FB9D6A4-B641-274D-9AB1-8BDB8525EBA4}"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C24B9-6809-DB49-8BFC-527B0935A617}">
      <dsp:nvSpPr>
        <dsp:cNvPr id="0" name=""/>
        <dsp:cNvSpPr/>
      </dsp:nvSpPr>
      <dsp:spPr>
        <a:xfrm>
          <a:off x="0" y="0"/>
          <a:ext cx="6438281"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latin typeface="+mn-lt"/>
            </a:rPr>
            <a:t>指定されたデバイス上のパケットキャプチャ</a:t>
          </a:r>
          <a:br>
            <a:rPr lang="en-US" altLang="ja-JP" sz="1300" b="0" kern="1200" dirty="0">
              <a:latin typeface="+mn-lt"/>
            </a:rPr>
          </a:br>
          <a:r>
            <a:rPr lang="ja-JP" altLang="en-US" sz="1400" b="0" kern="1200">
              <a:latin typeface="+mn-lt"/>
            </a:rPr>
            <a:t>・オープンソースパケットキャプチャシステム</a:t>
          </a:r>
          <a:r>
            <a:rPr lang="en-US" altLang="ja-JP" sz="1400" b="0" u="sng" kern="1200" dirty="0" err="1">
              <a:latin typeface="+mn-lt"/>
            </a:rPr>
            <a:t>SharpPCap</a:t>
          </a:r>
          <a:r>
            <a:rPr lang="en-US" altLang="ja-JP" sz="1400" b="0" u="none" kern="1200" dirty="0">
              <a:latin typeface="+mn-lt"/>
            </a:rPr>
            <a:t> </a:t>
          </a:r>
          <a:r>
            <a:rPr lang="en-US" altLang="ja-JP" sz="1400" b="0" u="none" kern="1200" baseline="30000" dirty="0">
              <a:latin typeface="+mn-lt"/>
            </a:rPr>
            <a:t>[1]</a:t>
          </a:r>
          <a:r>
            <a:rPr lang="ja-JP" altLang="en-US" sz="1400" b="0" u="none" kern="1200">
              <a:latin typeface="+mn-lt"/>
            </a:rPr>
            <a:t>実装</a:t>
          </a:r>
          <a:endParaRPr lang="en-US" sz="1400" b="0" u="none" kern="1200" dirty="0">
            <a:latin typeface="+mn-lt"/>
          </a:endParaRPr>
        </a:p>
      </dsp:txBody>
      <dsp:txXfrm>
        <a:off x="24104" y="24104"/>
        <a:ext cx="5453957" cy="774751"/>
      </dsp:txXfrm>
    </dsp:sp>
    <dsp:sp modelId="{76F075E9-0D65-C442-B90B-6F2877CC23E4}">
      <dsp:nvSpPr>
        <dsp:cNvPr id="0" name=""/>
        <dsp:cNvSpPr/>
      </dsp:nvSpPr>
      <dsp:spPr>
        <a:xfrm>
          <a:off x="242982" y="937259"/>
          <a:ext cx="6913877"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t>リアルタイムでパケットを取得し、必要な情報を分析する</a:t>
          </a:r>
          <a:endParaRPr lang="en-US" altLang="ja-JP" sz="1600" b="0" kern="1200" dirty="0"/>
        </a:p>
        <a:p>
          <a:pPr marL="0" lvl="0" indent="0" algn="l" defTabSz="711200">
            <a:lnSpc>
              <a:spcPct val="90000"/>
            </a:lnSpc>
            <a:spcBef>
              <a:spcPct val="0"/>
            </a:spcBef>
            <a:spcAft>
              <a:spcPct val="35000"/>
            </a:spcAft>
            <a:buNone/>
          </a:pPr>
          <a:r>
            <a:rPr lang="ja-JP" altLang="en-US" sz="1600" b="0" kern="1200"/>
            <a:t>・プロトコル</a:t>
          </a:r>
          <a:r>
            <a:rPr lang="ja-JP" altLang="en-US" sz="1400" b="0" kern="1200"/>
            <a:t>やポート番号や送受信先の</a:t>
          </a:r>
          <a:r>
            <a:rPr lang="en-US" altLang="ja-JP" sz="1400" b="0" kern="1200" dirty="0"/>
            <a:t>IP</a:t>
          </a:r>
          <a:r>
            <a:rPr lang="ja-JP" altLang="en-US" sz="1400" b="0" kern="1200"/>
            <a:t>アドレス等</a:t>
          </a:r>
          <a:endParaRPr lang="en-US" sz="1400" b="0" kern="1200" dirty="0"/>
        </a:p>
      </dsp:txBody>
      <dsp:txXfrm>
        <a:off x="267086" y="961363"/>
        <a:ext cx="5774934" cy="774751"/>
      </dsp:txXfrm>
    </dsp:sp>
    <dsp:sp modelId="{32CEB621-6258-B749-AF55-70BDFD0FBF00}">
      <dsp:nvSpPr>
        <dsp:cNvPr id="0" name=""/>
        <dsp:cNvSpPr/>
      </dsp:nvSpPr>
      <dsp:spPr>
        <a:xfrm>
          <a:off x="961561" y="1874519"/>
          <a:ext cx="6438281"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t>得られた</a:t>
          </a:r>
          <a:r>
            <a:rPr lang="en-US" altLang="ja-JP" sz="1600" b="0" kern="1200" dirty="0"/>
            <a:t>IP</a:t>
          </a:r>
          <a:r>
            <a:rPr lang="ja-JP" altLang="en-US" sz="1600" b="0" kern="1200"/>
            <a:t>アドレスより位置情報を調べる</a:t>
          </a:r>
          <a:br>
            <a:rPr lang="en-US" altLang="ja-JP" sz="1600" b="0" kern="1200" dirty="0"/>
          </a:br>
          <a:r>
            <a:rPr lang="ja-JP" altLang="en-US" sz="1600" b="0" kern="1200"/>
            <a:t>・</a:t>
          </a:r>
          <a:r>
            <a:rPr lang="en-US" altLang="ja-JP" sz="1400" b="0" u="sng" kern="1200" dirty="0"/>
            <a:t>MaxMindGeoLite2</a:t>
          </a:r>
          <a:r>
            <a:rPr lang="ja-JP" altLang="en-US" sz="1400" b="0" kern="1200"/>
            <a:t>データベース</a:t>
          </a:r>
          <a:r>
            <a:rPr lang="en-US" altLang="ja-JP" sz="1400" b="0" kern="1200" baseline="30000" dirty="0"/>
            <a:t>[2]</a:t>
          </a:r>
          <a:r>
            <a:rPr lang="ja-JP" altLang="en-US" sz="1400" b="0" kern="1200"/>
            <a:t>実装</a:t>
          </a:r>
          <a:endParaRPr lang="en-US" sz="1400" b="0" kern="1200" dirty="0"/>
        </a:p>
      </dsp:txBody>
      <dsp:txXfrm>
        <a:off x="985665" y="1898623"/>
        <a:ext cx="5374369" cy="774751"/>
      </dsp:txXfrm>
    </dsp:sp>
    <dsp:sp modelId="{8369507E-E742-6547-9965-0FAB0A8C0EB0}">
      <dsp:nvSpPr>
        <dsp:cNvPr id="0" name=""/>
        <dsp:cNvSpPr/>
      </dsp:nvSpPr>
      <dsp:spPr>
        <a:xfrm>
          <a:off x="1442342" y="2811779"/>
          <a:ext cx="6438281"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t>得られた情報を地図上に可視化</a:t>
          </a:r>
          <a:br>
            <a:rPr lang="en-US" altLang="ja-JP" sz="1500" b="0" kern="1200" dirty="0"/>
          </a:br>
          <a:r>
            <a:rPr lang="ja-JP" altLang="en-US" sz="1500" b="0" kern="1200"/>
            <a:t>・</a:t>
          </a:r>
          <a:r>
            <a:rPr lang="en-US" altLang="ja-JP" sz="1400" b="0" u="sng" kern="1200" dirty="0" err="1"/>
            <a:t>GMap</a:t>
          </a:r>
          <a:r>
            <a:rPr lang="en-US" altLang="ja-JP" sz="1400" b="0" kern="1200" dirty="0"/>
            <a:t> (.NET Control)</a:t>
          </a:r>
          <a:r>
            <a:rPr lang="en-US" altLang="ja-JP" sz="1400" b="0" kern="1200" baseline="30000" dirty="0"/>
            <a:t> [3] </a:t>
          </a:r>
          <a:r>
            <a:rPr lang="ja-JP" altLang="en-US" sz="1400" b="0" kern="1200"/>
            <a:t>実装 </a:t>
          </a:r>
          <a:br>
            <a:rPr lang="en-US" altLang="ja-JP" sz="1400" b="0" kern="1200" dirty="0"/>
          </a:br>
          <a:r>
            <a:rPr lang="en-US" altLang="ja-JP" sz="1400" b="0" kern="1200" dirty="0"/>
            <a:t>	</a:t>
          </a:r>
          <a:r>
            <a:rPr lang="ja-JP" altLang="en-US" sz="1400" b="0" kern="1200"/>
            <a:t>→ マッププロバイダー </a:t>
          </a:r>
          <a:r>
            <a:rPr lang="en-US" altLang="ja-JP" sz="1400" b="0" kern="1200" dirty="0"/>
            <a:t>: Bing Map API</a:t>
          </a:r>
          <a:endParaRPr lang="en-US" sz="1500" b="0" kern="1200" dirty="0"/>
        </a:p>
      </dsp:txBody>
      <dsp:txXfrm>
        <a:off x="1466446" y="2835883"/>
        <a:ext cx="5374369" cy="774751"/>
      </dsp:txXfrm>
    </dsp:sp>
    <dsp:sp modelId="{A1DA7EA0-C897-A048-895E-E741B4D2A05C}">
      <dsp:nvSpPr>
        <dsp:cNvPr id="0" name=""/>
        <dsp:cNvSpPr/>
      </dsp:nvSpPr>
      <dsp:spPr>
        <a:xfrm>
          <a:off x="1923123" y="3749039"/>
          <a:ext cx="6438281" cy="8229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ja-JP" altLang="en-US" sz="1600" b="0" kern="1200"/>
            <a:t>キャプチャしたパケット情報をログする</a:t>
          </a:r>
          <a:br>
            <a:rPr lang="en-US" altLang="ja-JP" sz="1200" b="0" kern="1200" dirty="0"/>
          </a:br>
          <a:r>
            <a:rPr lang="ja-JP" altLang="en-US" sz="1200" b="0" kern="1200"/>
            <a:t>・</a:t>
          </a:r>
          <a:r>
            <a:rPr lang="en-US" altLang="ja-JP" sz="1400" b="0" u="none" kern="1200" dirty="0"/>
            <a:t>Visual Studio</a:t>
          </a:r>
          <a:r>
            <a:rPr lang="ja-JP" altLang="en-US" sz="1400" b="0" u="none" kern="1200"/>
            <a:t>の</a:t>
          </a:r>
          <a:r>
            <a:rPr lang="en-US" altLang="ja-JP" sz="1400" b="0" u="none" kern="1200" dirty="0" err="1"/>
            <a:t>StreamWriter</a:t>
          </a:r>
          <a:r>
            <a:rPr lang="ja-JP" altLang="en-US" sz="1400" b="0" u="none" kern="1200"/>
            <a:t>機能でログファイルを作成</a:t>
          </a:r>
          <a:endParaRPr lang="en-US" sz="1400" b="0" u="none" kern="1200" dirty="0"/>
        </a:p>
      </dsp:txBody>
      <dsp:txXfrm>
        <a:off x="1947227" y="3773143"/>
        <a:ext cx="5374369" cy="774751"/>
      </dsp:txXfrm>
    </dsp:sp>
    <dsp:sp modelId="{5CB08CE1-B292-B948-8B02-E448009772B6}">
      <dsp:nvSpPr>
        <dsp:cNvPr id="0" name=""/>
        <dsp:cNvSpPr/>
      </dsp:nvSpPr>
      <dsp:spPr>
        <a:xfrm>
          <a:off x="5903357" y="601217"/>
          <a:ext cx="534923" cy="534923"/>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b="0" kern="1200">
            <a:solidFill>
              <a:schemeClr val="tx1"/>
            </a:solidFill>
          </a:endParaRPr>
        </a:p>
      </dsp:txBody>
      <dsp:txXfrm>
        <a:off x="6023715" y="601217"/>
        <a:ext cx="294207" cy="402530"/>
      </dsp:txXfrm>
    </dsp:sp>
    <dsp:sp modelId="{04BE5816-964F-044B-971C-208D910EC1EC}">
      <dsp:nvSpPr>
        <dsp:cNvPr id="0" name=""/>
        <dsp:cNvSpPr/>
      </dsp:nvSpPr>
      <dsp:spPr>
        <a:xfrm>
          <a:off x="6384138" y="1538477"/>
          <a:ext cx="534923" cy="534923"/>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b="0" kern="1200">
            <a:solidFill>
              <a:schemeClr val="tx1"/>
            </a:solidFill>
          </a:endParaRPr>
        </a:p>
      </dsp:txBody>
      <dsp:txXfrm>
        <a:off x="6504496" y="1538477"/>
        <a:ext cx="294207" cy="402530"/>
      </dsp:txXfrm>
    </dsp:sp>
    <dsp:sp modelId="{B8F0908D-22C0-0344-A46C-DC5C725E16FC}">
      <dsp:nvSpPr>
        <dsp:cNvPr id="0" name=""/>
        <dsp:cNvSpPr/>
      </dsp:nvSpPr>
      <dsp:spPr>
        <a:xfrm>
          <a:off x="6864919" y="2462021"/>
          <a:ext cx="534923" cy="534923"/>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b="0" kern="1200">
            <a:solidFill>
              <a:schemeClr val="tx1"/>
            </a:solidFill>
          </a:endParaRPr>
        </a:p>
      </dsp:txBody>
      <dsp:txXfrm>
        <a:off x="6985277" y="2462021"/>
        <a:ext cx="294207" cy="402530"/>
      </dsp:txXfrm>
    </dsp:sp>
    <dsp:sp modelId="{2A73B287-2D85-1D49-B5A7-62C70F562D1C}">
      <dsp:nvSpPr>
        <dsp:cNvPr id="0" name=""/>
        <dsp:cNvSpPr/>
      </dsp:nvSpPr>
      <dsp:spPr>
        <a:xfrm>
          <a:off x="7345700" y="3408425"/>
          <a:ext cx="534923" cy="534923"/>
        </a:xfrm>
        <a:prstGeom prst="downArrow">
          <a:avLst>
            <a:gd name="adj1" fmla="val 55000"/>
            <a:gd name="adj2" fmla="val 45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b="0" kern="1200">
            <a:solidFill>
              <a:schemeClr val="tx1"/>
            </a:solidFill>
          </a:endParaRPr>
        </a:p>
      </dsp:txBody>
      <dsp:txXfrm>
        <a:off x="7466058" y="3408425"/>
        <a:ext cx="294207" cy="40253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1258C6A-2884-438F-9636-0C261709B703}" type="datetimeFigureOut">
              <a:rPr lang="en-US" smtClean="0"/>
              <a:t>2/17/21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78F54-B642-4ECB-A4A7-BADC777E6188}" type="slidenum">
              <a:rPr lang="en-US" smtClean="0"/>
              <a:t>‹#›</a:t>
            </a:fld>
            <a:endParaRPr lang="en-US"/>
          </a:p>
        </p:txBody>
      </p:sp>
    </p:spTree>
    <p:extLst>
      <p:ext uri="{BB962C8B-B14F-4D97-AF65-F5344CB8AC3E}">
        <p14:creationId xmlns:p14="http://schemas.microsoft.com/office/powerpoint/2010/main" val="3949474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latin typeface="+mj-lt"/>
                <a:ea typeface="Hiragino Mincho Pro W3" panose="02020300000000000000" pitchFamily="18" charset="-128"/>
                <a:cs typeface="Microsoft Sans Serif" panose="020B0604020202020204" pitchFamily="34" charset="0"/>
              </a:rPr>
              <a:t>C#を用いたWindows向けのパケット可視化システムの開発と題しまして計算機システム研究室とソフトウェア研究室の合同研究のムハマド が発表します。</a:t>
            </a:r>
          </a:p>
          <a:p>
            <a:r>
              <a:rPr lang="en-JP" baseline="0" dirty="0">
                <a:latin typeface="MS Mincho" panose="02020609040205080304" pitchFamily="49" charset="-128"/>
                <a:ea typeface="Hiragino Mincho Pro W3" panose="02020300000000000000" pitchFamily="18" charset="-128"/>
                <a:cs typeface="Microsoft Sans Serif" panose="020B0604020202020204" pitchFamily="34" charset="0"/>
              </a:rPr>
              <a:t>どうぞよろしくお願いいたします</a:t>
            </a:r>
            <a:r>
              <a:rPr lang="en-JP" dirty="0">
                <a:latin typeface="+mj-lt"/>
                <a:ea typeface="Hiragino Mincho Pro W3" panose="02020300000000000000" pitchFamily="18" charset="-128"/>
                <a:cs typeface="Microsoft Sans Serif" panose="020B0604020202020204" pitchFamily="34" charset="0"/>
              </a:rPr>
              <a:t>。</a:t>
            </a:r>
            <a:endParaRPr lang="en-JP" dirty="0">
              <a:latin typeface="HGGothicE" panose="020B0909000000000000" pitchFamily="49" charset="-128"/>
              <a:ea typeface="HGGothicE" panose="020B0909000000000000" pitchFamily="49" charset="-128"/>
            </a:endParaRPr>
          </a:p>
        </p:txBody>
      </p:sp>
      <p:sp>
        <p:nvSpPr>
          <p:cNvPr id="4" name="Slide Number Placeholder 3"/>
          <p:cNvSpPr>
            <a:spLocks noGrp="1"/>
          </p:cNvSpPr>
          <p:nvPr>
            <p:ph type="sldNum" sz="quarter" idx="5"/>
          </p:nvPr>
        </p:nvSpPr>
        <p:spPr/>
        <p:txBody>
          <a:bodyPr/>
          <a:lstStyle/>
          <a:p>
            <a:fld id="{C7378F54-B642-4ECB-A4A7-BADC777E6188}" type="slidenum">
              <a:rPr lang="en-US" smtClean="0"/>
              <a:t>0</a:t>
            </a:fld>
            <a:endParaRPr lang="en-US"/>
          </a:p>
        </p:txBody>
      </p:sp>
    </p:spTree>
    <p:extLst>
      <p:ext uri="{BB962C8B-B14F-4D97-AF65-F5344CB8AC3E}">
        <p14:creationId xmlns:p14="http://schemas.microsoft.com/office/powerpoint/2010/main" val="4171601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結果としては、このようなシステムが開発しました。</a:t>
            </a:r>
          </a:p>
          <a:p>
            <a:r>
              <a:rPr lang="en-JP" dirty="0"/>
              <a:t>なお、本研究ではこのシステムはPacVisという名前をつけます。</a:t>
            </a:r>
          </a:p>
          <a:p>
            <a:r>
              <a:rPr lang="en-JP" dirty="0"/>
              <a:t>PacVisを説明すると、3つの部分に分けることができます。</a:t>
            </a:r>
          </a:p>
        </p:txBody>
      </p:sp>
      <p:sp>
        <p:nvSpPr>
          <p:cNvPr id="4" name="Slide Number Placeholder 3"/>
          <p:cNvSpPr>
            <a:spLocks noGrp="1"/>
          </p:cNvSpPr>
          <p:nvPr>
            <p:ph type="sldNum" sz="quarter" idx="5"/>
          </p:nvPr>
        </p:nvSpPr>
        <p:spPr/>
        <p:txBody>
          <a:bodyPr/>
          <a:lstStyle/>
          <a:p>
            <a:fld id="{C7378F54-B642-4ECB-A4A7-BADC777E6188}" type="slidenum">
              <a:rPr lang="en-US" smtClean="0"/>
              <a:t>9</a:t>
            </a:fld>
            <a:endParaRPr lang="en-US"/>
          </a:p>
        </p:txBody>
      </p:sp>
    </p:spTree>
    <p:extLst>
      <p:ext uri="{BB962C8B-B14F-4D97-AF65-F5344CB8AC3E}">
        <p14:creationId xmlns:p14="http://schemas.microsoft.com/office/powerpoint/2010/main" val="2794389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まず、デバイスを管理する部分です。</a:t>
            </a:r>
          </a:p>
          <a:p>
            <a:r>
              <a:rPr lang="en-JP" dirty="0"/>
              <a:t>この部分では３つのポイントがあります。</a:t>
            </a:r>
          </a:p>
          <a:p>
            <a:r>
              <a:rPr lang="en-JP" dirty="0"/>
              <a:t>なお、一番大事なポイントはポイント１となります。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ポイント１は</a:t>
            </a:r>
            <a:r>
              <a:rPr lang="ja-JP" altLang="en-US" sz="1200">
                <a:solidFill>
                  <a:schemeClr val="tx1"/>
                </a:solidFill>
              </a:rPr>
              <a:t>「</a:t>
            </a:r>
            <a:r>
              <a:rPr lang="en-US" altLang="ja-JP" sz="1200" dirty="0">
                <a:solidFill>
                  <a:schemeClr val="tx1"/>
                </a:solidFill>
              </a:rPr>
              <a:t>Check Device(s)</a:t>
            </a:r>
            <a:r>
              <a:rPr lang="ja-JP" altLang="en-US" sz="1200">
                <a:solidFill>
                  <a:schemeClr val="tx1"/>
                </a:solidFill>
              </a:rPr>
              <a:t>」ボタンを押すとネットワークデバイスをリストで表示され、リストからパケットキャプチャするデバイスを選択できる部分は提案システムの必要条件１が達成します。</a:t>
            </a:r>
            <a:endParaRPr lang="en-US" altLang="ja-JP" sz="1200" dirty="0">
              <a:solidFill>
                <a:schemeClr val="tx1"/>
              </a:solidFill>
            </a:endParaRPr>
          </a:p>
          <a:p>
            <a:endParaRPr lang="en-JP" dirty="0"/>
          </a:p>
        </p:txBody>
      </p:sp>
      <p:sp>
        <p:nvSpPr>
          <p:cNvPr id="4" name="Slide Number Placeholder 3"/>
          <p:cNvSpPr>
            <a:spLocks noGrp="1"/>
          </p:cNvSpPr>
          <p:nvPr>
            <p:ph type="sldNum" sz="quarter" idx="5"/>
          </p:nvPr>
        </p:nvSpPr>
        <p:spPr/>
        <p:txBody>
          <a:bodyPr/>
          <a:lstStyle/>
          <a:p>
            <a:fld id="{C7378F54-B642-4ECB-A4A7-BADC777E6188}" type="slidenum">
              <a:rPr lang="en-US" smtClean="0"/>
              <a:t>10</a:t>
            </a:fld>
            <a:endParaRPr lang="en-US"/>
          </a:p>
        </p:txBody>
      </p:sp>
    </p:spTree>
    <p:extLst>
      <p:ext uri="{BB962C8B-B14F-4D97-AF65-F5344CB8AC3E}">
        <p14:creationId xmlns:p14="http://schemas.microsoft.com/office/powerpoint/2010/main" val="2348181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次、パケットキャプチャの分析と情報表示の部分です。</a:t>
            </a:r>
          </a:p>
          <a:p>
            <a:r>
              <a:rPr lang="en-JP" dirty="0"/>
              <a:t>ここでは、リアルタイムでパケットの情報をカラーコード付きリスト型で表示され、提案システムの必要条件２を完了します。</a:t>
            </a:r>
          </a:p>
        </p:txBody>
      </p:sp>
      <p:sp>
        <p:nvSpPr>
          <p:cNvPr id="4" name="Slide Number Placeholder 3"/>
          <p:cNvSpPr>
            <a:spLocks noGrp="1"/>
          </p:cNvSpPr>
          <p:nvPr>
            <p:ph type="sldNum" sz="quarter" idx="5"/>
          </p:nvPr>
        </p:nvSpPr>
        <p:spPr/>
        <p:txBody>
          <a:bodyPr/>
          <a:lstStyle/>
          <a:p>
            <a:fld id="{C7378F54-B642-4ECB-A4A7-BADC777E6188}" type="slidenum">
              <a:rPr lang="en-US" smtClean="0"/>
              <a:t>11</a:t>
            </a:fld>
            <a:endParaRPr lang="en-US"/>
          </a:p>
        </p:txBody>
      </p:sp>
    </p:spTree>
    <p:extLst>
      <p:ext uri="{BB962C8B-B14F-4D97-AF65-F5344CB8AC3E}">
        <p14:creationId xmlns:p14="http://schemas.microsoft.com/office/powerpoint/2010/main" val="1668770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最後に、PacVisの下半分のところで可視化の部分があります。</a:t>
            </a:r>
          </a:p>
          <a:p>
            <a:r>
              <a:rPr lang="en-JP" dirty="0"/>
              <a:t>ご覧になる通り、ポイント４はパケット通信に従って「最新件」順にTCPパケットの送受信をリアルタイムで可視化できます。</a:t>
            </a:r>
          </a:p>
          <a:p>
            <a:r>
              <a:rPr lang="en-JP" dirty="0"/>
              <a:t>これで提案システム必要条件３が達成しまた。</a:t>
            </a:r>
          </a:p>
        </p:txBody>
      </p:sp>
      <p:sp>
        <p:nvSpPr>
          <p:cNvPr id="4" name="Slide Number Placeholder 3"/>
          <p:cNvSpPr>
            <a:spLocks noGrp="1"/>
          </p:cNvSpPr>
          <p:nvPr>
            <p:ph type="sldNum" sz="quarter" idx="5"/>
          </p:nvPr>
        </p:nvSpPr>
        <p:spPr/>
        <p:txBody>
          <a:bodyPr/>
          <a:lstStyle/>
          <a:p>
            <a:fld id="{C7378F54-B642-4ECB-A4A7-BADC777E6188}" type="slidenum">
              <a:rPr lang="en-US" smtClean="0"/>
              <a:t>12</a:t>
            </a:fld>
            <a:endParaRPr lang="en-US"/>
          </a:p>
        </p:txBody>
      </p:sp>
    </p:spTree>
    <p:extLst>
      <p:ext uri="{BB962C8B-B14F-4D97-AF65-F5344CB8AC3E}">
        <p14:creationId xmlns:p14="http://schemas.microsoft.com/office/powerpoint/2010/main" val="2964645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キャプチャ開始からキャプチャクリアまで全てのアクティビティがログします。</a:t>
            </a:r>
          </a:p>
          <a:p>
            <a:r>
              <a:rPr lang="en-JP" dirty="0"/>
              <a:t>このログ機能で提案システムの必要条件４が完了できました。</a:t>
            </a:r>
          </a:p>
          <a:p>
            <a:endParaRPr lang="en-JP" dirty="0"/>
          </a:p>
          <a:p>
            <a:r>
              <a:rPr lang="en-JP" dirty="0"/>
              <a:t>なお、ログ機能は設定でオン・オフできます。</a:t>
            </a:r>
          </a:p>
        </p:txBody>
      </p:sp>
      <p:sp>
        <p:nvSpPr>
          <p:cNvPr id="4" name="Slide Number Placeholder 3"/>
          <p:cNvSpPr>
            <a:spLocks noGrp="1"/>
          </p:cNvSpPr>
          <p:nvPr>
            <p:ph type="sldNum" sz="quarter" idx="5"/>
          </p:nvPr>
        </p:nvSpPr>
        <p:spPr/>
        <p:txBody>
          <a:bodyPr/>
          <a:lstStyle/>
          <a:p>
            <a:fld id="{C7378F54-B642-4ECB-A4A7-BADC777E6188}" type="slidenum">
              <a:rPr lang="en-US" smtClean="0"/>
              <a:t>13</a:t>
            </a:fld>
            <a:endParaRPr lang="en-US"/>
          </a:p>
        </p:txBody>
      </p:sp>
    </p:spTree>
    <p:extLst>
      <p:ext uri="{BB962C8B-B14F-4D97-AF65-F5344CB8AC3E}">
        <p14:creationId xmlns:p14="http://schemas.microsoft.com/office/powerpoint/2010/main" val="2661466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まとめて、提案システムの必要条件が全て達成でき、C#を用いたWindows向けのパケット可視化システム開発が行いました。</a:t>
            </a:r>
          </a:p>
          <a:p>
            <a:endParaRPr lang="en-JP" dirty="0"/>
          </a:p>
          <a:p>
            <a:r>
              <a:rPr lang="en-JP" dirty="0"/>
              <a:t>今後の課題としては、より良いリソース管理ができる軽量なシステムに改善できるかという課題があります。</a:t>
            </a:r>
          </a:p>
          <a:p>
            <a:r>
              <a:rPr lang="en-JP" dirty="0"/>
              <a:t>そして、ブラックリスト・ホワイトリスト機能で一目で異常通信がわかるよう、より良い可視化システムとして３次元の地図も追加できたらさらにいいUIができればと思います。</a:t>
            </a:r>
          </a:p>
          <a:p>
            <a:r>
              <a:rPr lang="en-JP" dirty="0"/>
              <a:t>最後に、今回は新型コロナウイルスでユーザビリティ評価ができず、ユーザビリティ評価を実施することも今後の課題になります。</a:t>
            </a:r>
          </a:p>
          <a:p>
            <a:endParaRPr lang="en-JP" dirty="0"/>
          </a:p>
          <a:p>
            <a:r>
              <a:rPr lang="en-JP" dirty="0"/>
              <a:t>以上で発表終わります。ご静聴ありがとうございました。</a:t>
            </a:r>
          </a:p>
        </p:txBody>
      </p:sp>
      <p:sp>
        <p:nvSpPr>
          <p:cNvPr id="4" name="Slide Number Placeholder 3"/>
          <p:cNvSpPr>
            <a:spLocks noGrp="1"/>
          </p:cNvSpPr>
          <p:nvPr>
            <p:ph type="sldNum" sz="quarter" idx="5"/>
          </p:nvPr>
        </p:nvSpPr>
        <p:spPr/>
        <p:txBody>
          <a:bodyPr/>
          <a:lstStyle/>
          <a:p>
            <a:fld id="{C7378F54-B642-4ECB-A4A7-BADC777E6188}" type="slidenum">
              <a:rPr lang="en-US" smtClean="0"/>
              <a:t>14</a:t>
            </a:fld>
            <a:endParaRPr lang="en-US"/>
          </a:p>
        </p:txBody>
      </p:sp>
    </p:spTree>
    <p:extLst>
      <p:ext uri="{BB962C8B-B14F-4D97-AF65-F5344CB8AC3E}">
        <p14:creationId xmlns:p14="http://schemas.microsoft.com/office/powerpoint/2010/main" val="880639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C7378F54-B642-4ECB-A4A7-BADC777E6188}" type="slidenum">
              <a:rPr lang="en-US" smtClean="0"/>
              <a:t>15</a:t>
            </a:fld>
            <a:endParaRPr lang="en-US"/>
          </a:p>
        </p:txBody>
      </p:sp>
    </p:spTree>
    <p:extLst>
      <p:ext uri="{BB962C8B-B14F-4D97-AF65-F5344CB8AC3E}">
        <p14:creationId xmlns:p14="http://schemas.microsoft.com/office/powerpoint/2010/main" val="672214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C7378F54-B642-4ECB-A4A7-BADC777E6188}" type="slidenum">
              <a:rPr lang="en-US" smtClean="0"/>
              <a:t>16</a:t>
            </a:fld>
            <a:endParaRPr lang="en-US"/>
          </a:p>
        </p:txBody>
      </p:sp>
    </p:spTree>
    <p:extLst>
      <p:ext uri="{BB962C8B-B14F-4D97-AF65-F5344CB8AC3E}">
        <p14:creationId xmlns:p14="http://schemas.microsoft.com/office/powerpoint/2010/main" val="2461823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C7378F54-B642-4ECB-A4A7-BADC777E6188}" type="slidenum">
              <a:rPr lang="en-US" smtClean="0"/>
              <a:t>17</a:t>
            </a:fld>
            <a:endParaRPr lang="en-US"/>
          </a:p>
        </p:txBody>
      </p:sp>
    </p:spTree>
    <p:extLst>
      <p:ext uri="{BB962C8B-B14F-4D97-AF65-F5344CB8AC3E}">
        <p14:creationId xmlns:p14="http://schemas.microsoft.com/office/powerpoint/2010/main" val="3748754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研究内容としては、</a:t>
            </a:r>
            <a:r>
              <a:rPr lang="ja-JP" altLang="en-US" sz="1200">
                <a:solidFill>
                  <a:schemeClr val="tx1"/>
                </a:solidFill>
              </a:rPr>
              <a:t>ローカルデバイスとの間で送受信されるデータパケットを可視化できるソフトウェアを開発します。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chemeClr val="tx1"/>
                </a:solidFill>
              </a:rPr>
              <a:t>この研究の目的としては</a:t>
            </a:r>
            <a:r>
              <a:rPr lang="en-JP" altLang="ja-JP" sz="1200" dirty="0">
                <a:solidFill>
                  <a:schemeClr val="tx1"/>
                </a:solidFill>
              </a:rPr>
              <a:t>3</a:t>
            </a:r>
            <a:r>
              <a:rPr lang="ja-JP" altLang="en-JP" sz="1200">
                <a:solidFill>
                  <a:schemeClr val="tx1"/>
                </a:solidFill>
              </a:rPr>
              <a:t>つ</a:t>
            </a:r>
            <a:r>
              <a:rPr lang="ja-JP" altLang="en-US" sz="1200">
                <a:solidFill>
                  <a:schemeClr val="tx1"/>
                </a:solidFill>
              </a:rPr>
              <a:t>あります。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chemeClr val="tx1"/>
                </a:solidFill>
              </a:rPr>
              <a:t>まず、個人の</a:t>
            </a:r>
            <a:r>
              <a:rPr lang="en-US" altLang="ja-JP" sz="1200" dirty="0">
                <a:solidFill>
                  <a:schemeClr val="tx1"/>
                </a:solidFill>
              </a:rPr>
              <a:t>PC</a:t>
            </a:r>
            <a:r>
              <a:rPr lang="ja-JP" altLang="en-US" sz="1200">
                <a:solidFill>
                  <a:schemeClr val="tx1"/>
                </a:solidFill>
              </a:rPr>
              <a:t>を安全に利用するために誰でも異常な通信を発見するための</a:t>
            </a:r>
            <a:r>
              <a:rPr lang="ja-JP" altLang="en-US" sz="1200" u="sng">
                <a:solidFill>
                  <a:schemeClr val="tx1"/>
                </a:solidFill>
              </a:rPr>
              <a:t>監視ツールソフトウェア</a:t>
            </a:r>
            <a:r>
              <a:rPr lang="ja-JP" altLang="en-US" sz="1200">
                <a:solidFill>
                  <a:schemeClr val="tx1"/>
                </a:solidFill>
              </a:rPr>
              <a:t>を開発します。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chemeClr val="tx1"/>
                </a:solidFill>
              </a:rPr>
              <a:t>そして、</a:t>
            </a:r>
            <a:r>
              <a:rPr lang="en-US" altLang="ja-JP" sz="1200" dirty="0">
                <a:solidFill>
                  <a:schemeClr val="tx1"/>
                </a:solidFill>
              </a:rPr>
              <a:t>DDoS</a:t>
            </a:r>
            <a:r>
              <a:rPr lang="ja-JP" altLang="en-US" sz="1200">
                <a:solidFill>
                  <a:schemeClr val="tx1"/>
                </a:solidFill>
              </a:rPr>
              <a:t>攻撃対策のような</a:t>
            </a:r>
            <a:r>
              <a:rPr lang="ja-JP" altLang="en-US" sz="1200" u="sng">
                <a:solidFill>
                  <a:schemeClr val="tx1"/>
                </a:solidFill>
              </a:rPr>
              <a:t>異常な通信をユーザーが発見しやすく</a:t>
            </a:r>
            <a:r>
              <a:rPr lang="ja-JP" altLang="en-US" sz="1200">
                <a:solidFill>
                  <a:schemeClr val="tx1"/>
                </a:solidFill>
              </a:rPr>
              <a:t>するために、パケットの通信ログを </a:t>
            </a:r>
            <a:r>
              <a:rPr lang="en-US" altLang="ja-JP" sz="1200" dirty="0">
                <a:solidFill>
                  <a:schemeClr val="tx1"/>
                </a:solidFill>
              </a:rPr>
              <a:t>PC</a:t>
            </a:r>
            <a:r>
              <a:rPr lang="ja-JP" altLang="en-US" sz="1200">
                <a:solidFill>
                  <a:schemeClr val="tx1"/>
                </a:solidFill>
              </a:rPr>
              <a:t>上に作成するソフトウェアを開発する目的があります。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chemeClr val="tx1"/>
                </a:solidFill>
              </a:rPr>
              <a:t> 最後には、啓蒙（けいもう）目的にデータパケットの原理が理解できる、学べるソフトウェアを開発します。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solidFill>
                <a:schemeClr val="tx1"/>
              </a:solidFill>
            </a:endParaRPr>
          </a:p>
          <a:p>
            <a:endParaRPr lang="en-JP" dirty="0"/>
          </a:p>
        </p:txBody>
      </p:sp>
      <p:sp>
        <p:nvSpPr>
          <p:cNvPr id="4" name="Slide Number Placeholder 3"/>
          <p:cNvSpPr>
            <a:spLocks noGrp="1"/>
          </p:cNvSpPr>
          <p:nvPr>
            <p:ph type="sldNum" sz="quarter" idx="5"/>
          </p:nvPr>
        </p:nvSpPr>
        <p:spPr/>
        <p:txBody>
          <a:bodyPr/>
          <a:lstStyle/>
          <a:p>
            <a:fld id="{C7378F54-B642-4ECB-A4A7-BADC777E6188}" type="slidenum">
              <a:rPr lang="en-US" smtClean="0"/>
              <a:t>1</a:t>
            </a:fld>
            <a:endParaRPr lang="en-US"/>
          </a:p>
        </p:txBody>
      </p:sp>
    </p:spTree>
    <p:extLst>
      <p:ext uri="{BB962C8B-B14F-4D97-AF65-F5344CB8AC3E}">
        <p14:creationId xmlns:p14="http://schemas.microsoft.com/office/powerpoint/2010/main" val="733585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パケットの送受信状況を見る手段としてはWiresharkのようなパケット分析ツールがあります。</a:t>
            </a:r>
          </a:p>
          <a:p>
            <a:r>
              <a:rPr lang="en-JP" dirty="0"/>
              <a:t>Wiresharkはリアルタイムでパケットキャプチャ機能があり、それに対するフィルタリングも対応します。</a:t>
            </a:r>
          </a:p>
          <a:p>
            <a:r>
              <a:rPr lang="en-JP" dirty="0"/>
              <a:t>ただし、Wiresharkの場合は、専門知識のない一般的なユーザは理解しにくいし、使いづらいシステムであります。</a:t>
            </a:r>
          </a:p>
          <a:p>
            <a:r>
              <a:rPr lang="en-JP" dirty="0"/>
              <a:t>そして、位置情報も対応しないという問題点があります。</a:t>
            </a:r>
          </a:p>
        </p:txBody>
      </p:sp>
      <p:sp>
        <p:nvSpPr>
          <p:cNvPr id="4" name="Slide Number Placeholder 3"/>
          <p:cNvSpPr>
            <a:spLocks noGrp="1"/>
          </p:cNvSpPr>
          <p:nvPr>
            <p:ph type="sldNum" sz="quarter" idx="5"/>
          </p:nvPr>
        </p:nvSpPr>
        <p:spPr/>
        <p:txBody>
          <a:bodyPr/>
          <a:lstStyle/>
          <a:p>
            <a:fld id="{C7378F54-B642-4ECB-A4A7-BADC777E6188}" type="slidenum">
              <a:rPr lang="en-US" smtClean="0"/>
              <a:t>2</a:t>
            </a:fld>
            <a:endParaRPr lang="en-US"/>
          </a:p>
        </p:txBody>
      </p:sp>
    </p:spTree>
    <p:extLst>
      <p:ext uri="{BB962C8B-B14F-4D97-AF65-F5344CB8AC3E}">
        <p14:creationId xmlns:p14="http://schemas.microsoft.com/office/powerpoint/2010/main" val="266014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これは起動中のWiresharkの例です。ご覧になっている通り、本システムはわかりにくいシステムであります。</a:t>
            </a:r>
          </a:p>
        </p:txBody>
      </p:sp>
      <p:sp>
        <p:nvSpPr>
          <p:cNvPr id="4" name="Slide Number Placeholder 3"/>
          <p:cNvSpPr>
            <a:spLocks noGrp="1"/>
          </p:cNvSpPr>
          <p:nvPr>
            <p:ph type="sldNum" sz="quarter" idx="5"/>
          </p:nvPr>
        </p:nvSpPr>
        <p:spPr/>
        <p:txBody>
          <a:bodyPr/>
          <a:lstStyle/>
          <a:p>
            <a:fld id="{C7378F54-B642-4ECB-A4A7-BADC777E6188}" type="slidenum">
              <a:rPr lang="en-US" smtClean="0"/>
              <a:t>3</a:t>
            </a:fld>
            <a:endParaRPr lang="en-US"/>
          </a:p>
        </p:txBody>
      </p:sp>
    </p:spTree>
    <p:extLst>
      <p:ext uri="{BB962C8B-B14F-4D97-AF65-F5344CB8AC3E}">
        <p14:creationId xmlns:p14="http://schemas.microsoft.com/office/powerpoint/2010/main" val="4141300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トラフィック可視化システムを紹介しますと、日本内だとNICTERという研究プロジェクトが一般的です。</a:t>
            </a:r>
          </a:p>
          <a:p>
            <a:r>
              <a:rPr lang="en-JP" dirty="0"/>
              <a:t>NICTERに関係する具体的なシステムはATLASとDAEDALUSがあります。</a:t>
            </a:r>
          </a:p>
          <a:p>
            <a:r>
              <a:rPr lang="en-JP" dirty="0"/>
              <a:t>これらのシステムは、プロトコルの自動解析しながら、日本国内のパケット通信のトラフィック可視化できる特徴があります。</a:t>
            </a:r>
          </a:p>
          <a:p>
            <a:endParaRPr lang="en-JP" dirty="0"/>
          </a:p>
        </p:txBody>
      </p:sp>
      <p:sp>
        <p:nvSpPr>
          <p:cNvPr id="4" name="Slide Number Placeholder 3"/>
          <p:cNvSpPr>
            <a:spLocks noGrp="1"/>
          </p:cNvSpPr>
          <p:nvPr>
            <p:ph type="sldNum" sz="quarter" idx="5"/>
          </p:nvPr>
        </p:nvSpPr>
        <p:spPr/>
        <p:txBody>
          <a:bodyPr/>
          <a:lstStyle/>
          <a:p>
            <a:fld id="{C7378F54-B642-4ECB-A4A7-BADC777E6188}" type="slidenum">
              <a:rPr lang="en-US" smtClean="0"/>
              <a:t>4</a:t>
            </a:fld>
            <a:endParaRPr lang="en-US"/>
          </a:p>
        </p:txBody>
      </p:sp>
    </p:spTree>
    <p:extLst>
      <p:ext uri="{BB962C8B-B14F-4D97-AF65-F5344CB8AC3E}">
        <p14:creationId xmlns:p14="http://schemas.microsoft.com/office/powerpoint/2010/main" val="290623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例としてNICTERのATLASを表示します。</a:t>
            </a:r>
          </a:p>
        </p:txBody>
      </p:sp>
      <p:sp>
        <p:nvSpPr>
          <p:cNvPr id="4" name="Slide Number Placeholder 3"/>
          <p:cNvSpPr>
            <a:spLocks noGrp="1"/>
          </p:cNvSpPr>
          <p:nvPr>
            <p:ph type="sldNum" sz="quarter" idx="5"/>
          </p:nvPr>
        </p:nvSpPr>
        <p:spPr/>
        <p:txBody>
          <a:bodyPr/>
          <a:lstStyle/>
          <a:p>
            <a:fld id="{C7378F54-B642-4ECB-A4A7-BADC777E6188}" type="slidenum">
              <a:rPr lang="en-US" smtClean="0"/>
              <a:t>5</a:t>
            </a:fld>
            <a:endParaRPr lang="en-US"/>
          </a:p>
        </p:txBody>
      </p:sp>
    </p:spTree>
    <p:extLst>
      <p:ext uri="{BB962C8B-B14F-4D97-AF65-F5344CB8AC3E}">
        <p14:creationId xmlns:p14="http://schemas.microsoft.com/office/powerpoint/2010/main" val="311268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本研究の提案手法に移りますと、</a:t>
            </a:r>
            <a:r>
              <a:rPr lang="en-US" altLang="ja-JP" sz="1200" dirty="0">
                <a:solidFill>
                  <a:schemeClr val="tx1"/>
                </a:solidFill>
              </a:rPr>
              <a:t>Windows</a:t>
            </a:r>
            <a:r>
              <a:rPr lang="ja-JP" altLang="en-US" sz="1200">
                <a:solidFill>
                  <a:schemeClr val="tx1"/>
                </a:solidFill>
              </a:rPr>
              <a:t>向けの</a:t>
            </a:r>
            <a:r>
              <a:rPr lang="en-US" altLang="ja-JP" sz="1200" dirty="0">
                <a:solidFill>
                  <a:schemeClr val="tx1"/>
                </a:solidFill>
              </a:rPr>
              <a:t>Wireshark</a:t>
            </a:r>
            <a:r>
              <a:rPr lang="ja-JP" altLang="en-US" sz="1200">
                <a:solidFill>
                  <a:schemeClr val="tx1"/>
                </a:solidFill>
              </a:rPr>
              <a:t>のようなパケット分析ツールと</a:t>
            </a:r>
            <a:r>
              <a:rPr lang="en-US" altLang="ja-JP" sz="1200" dirty="0">
                <a:solidFill>
                  <a:schemeClr val="tx1"/>
                </a:solidFill>
              </a:rPr>
              <a:t>NICTER</a:t>
            </a:r>
            <a:r>
              <a:rPr lang="ja-JP" altLang="en-US" sz="1200">
                <a:solidFill>
                  <a:schemeClr val="tx1"/>
                </a:solidFill>
              </a:rPr>
              <a:t>のようなトラフィック可視化システムの基本機能を統合するシステムを開発します。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chemeClr val="tx1"/>
                </a:solidFill>
              </a:rPr>
              <a:t>このシステムを開発するために、必要条件は</a:t>
            </a:r>
            <a:r>
              <a:rPr lang="en-JP" altLang="ja-JP" sz="1200" dirty="0">
                <a:solidFill>
                  <a:schemeClr val="tx1"/>
                </a:solidFill>
              </a:rPr>
              <a:t>4</a:t>
            </a:r>
            <a:r>
              <a:rPr lang="ja-JP" altLang="en-JP" sz="1200">
                <a:solidFill>
                  <a:schemeClr val="tx1"/>
                </a:solidFill>
              </a:rPr>
              <a:t>つ</a:t>
            </a:r>
            <a:r>
              <a:rPr lang="ja-JP" altLang="en-US" sz="1200">
                <a:solidFill>
                  <a:schemeClr val="tx1"/>
                </a:solidFill>
              </a:rPr>
              <a:t>あります。</a:t>
            </a:r>
            <a:endParaRPr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chemeClr val="tx1"/>
                </a:solidFill>
              </a:rPr>
              <a:t>まずは、</a:t>
            </a:r>
            <a:endParaRPr lang="en-US" altLang="ja-JP" sz="1200" dirty="0">
              <a:solidFill>
                <a:schemeClr val="tx1"/>
              </a:solidFill>
            </a:endParaRPr>
          </a:p>
          <a:p>
            <a:pPr marL="571500" lvl="1" indent="-342900">
              <a:lnSpc>
                <a:spcPct val="90000"/>
              </a:lnSpc>
              <a:buFont typeface="+mj-lt"/>
              <a:buAutoNum type="arabicPeriod"/>
            </a:pPr>
            <a:r>
              <a:rPr lang="ja-JP" altLang="en-US" sz="1700">
                <a:solidFill>
                  <a:schemeClr val="tx1"/>
                </a:solidFill>
              </a:rPr>
              <a:t>ネットワークデバイスを指定（ターゲット）できる</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リアルタイムでパケットを取得・基本情報を分析できる</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パケットの送受信を可視化できる</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キャップチャしたパケット情報をログする</a:t>
            </a:r>
            <a:endParaRPr lang="en-US" altLang="ja-JP" sz="1700" dirty="0">
              <a:solidFill>
                <a:schemeClr val="tx1"/>
              </a:solidFill>
            </a:endParaRPr>
          </a:p>
          <a:p>
            <a:r>
              <a:rPr lang="en-JP" dirty="0"/>
              <a:t>本システムのキーワードとしては可視化・パケットキャプチャとUIとなります。</a:t>
            </a:r>
          </a:p>
        </p:txBody>
      </p:sp>
      <p:sp>
        <p:nvSpPr>
          <p:cNvPr id="4" name="Slide Number Placeholder 3"/>
          <p:cNvSpPr>
            <a:spLocks noGrp="1"/>
          </p:cNvSpPr>
          <p:nvPr>
            <p:ph type="sldNum" sz="quarter" idx="5"/>
          </p:nvPr>
        </p:nvSpPr>
        <p:spPr/>
        <p:txBody>
          <a:bodyPr/>
          <a:lstStyle/>
          <a:p>
            <a:fld id="{C7378F54-B642-4ECB-A4A7-BADC777E6188}" type="slidenum">
              <a:rPr lang="en-US" smtClean="0"/>
              <a:t>6</a:t>
            </a:fld>
            <a:endParaRPr lang="en-US"/>
          </a:p>
        </p:txBody>
      </p:sp>
    </p:spTree>
    <p:extLst>
      <p:ext uri="{BB962C8B-B14F-4D97-AF65-F5344CB8AC3E}">
        <p14:creationId xmlns:p14="http://schemas.microsoft.com/office/powerpoint/2010/main" val="3007197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実験方法はこのようになります。</a:t>
            </a:r>
          </a:p>
          <a:p>
            <a:r>
              <a:rPr lang="en-JP" dirty="0"/>
              <a:t>まず、指定されたデバイス上のパケットをキャプチャし、リアルタイムでパケットを取得したら必要な情報を分析します。</a:t>
            </a:r>
          </a:p>
          <a:p>
            <a:r>
              <a:rPr lang="en-JP" dirty="0"/>
              <a:t>この部分はオープンソースパケットキャプチャシステムのSharpPCapを利用しています。</a:t>
            </a:r>
          </a:p>
          <a:p>
            <a:endParaRPr lang="en-JP" dirty="0"/>
          </a:p>
          <a:p>
            <a:r>
              <a:rPr lang="en-JP" dirty="0"/>
              <a:t>そして、得られたIPアドレスより、MaxMindGeoLite2データベースを使って位置情報を調べます。</a:t>
            </a:r>
          </a:p>
          <a:p>
            <a:r>
              <a:rPr lang="en-JP" dirty="0"/>
              <a:t>得られた位置情報を地図上に可視化をします。可視化を担当するのはG</a:t>
            </a:r>
            <a:r>
              <a:rPr lang="en-US" dirty="0"/>
              <a:t>m</a:t>
            </a:r>
            <a:r>
              <a:rPr lang="en-JP" dirty="0"/>
              <a:t>apの.NET Controlを実装しています。</a:t>
            </a:r>
          </a:p>
          <a:p>
            <a:r>
              <a:rPr lang="en-JP" dirty="0"/>
              <a:t>なお、今回のマッププロバイダーはBing Map APIを使用しています。</a:t>
            </a:r>
          </a:p>
          <a:p>
            <a:r>
              <a:rPr lang="en-JP" dirty="0"/>
              <a:t>最後に、Visual StudioのStreamWriter機能でキャプチャしたパケット情報をログします。</a:t>
            </a:r>
          </a:p>
          <a:p>
            <a:r>
              <a:rPr lang="en-JP" dirty="0"/>
              <a:t>この流れではシステムの基本アルゴリズムと考えられます。</a:t>
            </a:r>
          </a:p>
          <a:p>
            <a:endParaRPr lang="en-JP" dirty="0"/>
          </a:p>
          <a:p>
            <a:r>
              <a:rPr lang="en-JP" dirty="0"/>
              <a:t>これらはVisual Studioを用いてWindows Application Forms 上に開発します。</a:t>
            </a:r>
          </a:p>
        </p:txBody>
      </p:sp>
      <p:sp>
        <p:nvSpPr>
          <p:cNvPr id="4" name="Slide Number Placeholder 3"/>
          <p:cNvSpPr>
            <a:spLocks noGrp="1"/>
          </p:cNvSpPr>
          <p:nvPr>
            <p:ph type="sldNum" sz="quarter" idx="5"/>
          </p:nvPr>
        </p:nvSpPr>
        <p:spPr/>
        <p:txBody>
          <a:bodyPr/>
          <a:lstStyle/>
          <a:p>
            <a:fld id="{C7378F54-B642-4ECB-A4A7-BADC777E6188}" type="slidenum">
              <a:rPr lang="en-US" smtClean="0"/>
              <a:t>7</a:t>
            </a:fld>
            <a:endParaRPr lang="en-US"/>
          </a:p>
        </p:txBody>
      </p:sp>
    </p:spTree>
    <p:extLst>
      <p:ext uri="{BB962C8B-B14F-4D97-AF65-F5344CB8AC3E}">
        <p14:creationId xmlns:p14="http://schemas.microsoft.com/office/powerpoint/2010/main" val="1999449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開発環境はこのようになっています。</a:t>
            </a:r>
          </a:p>
        </p:txBody>
      </p:sp>
      <p:sp>
        <p:nvSpPr>
          <p:cNvPr id="4" name="Slide Number Placeholder 3"/>
          <p:cNvSpPr>
            <a:spLocks noGrp="1"/>
          </p:cNvSpPr>
          <p:nvPr>
            <p:ph type="sldNum" sz="quarter" idx="5"/>
          </p:nvPr>
        </p:nvSpPr>
        <p:spPr/>
        <p:txBody>
          <a:bodyPr/>
          <a:lstStyle/>
          <a:p>
            <a:fld id="{C7378F54-B642-4ECB-A4A7-BADC777E6188}" type="slidenum">
              <a:rPr lang="en-US" smtClean="0"/>
              <a:t>8</a:t>
            </a:fld>
            <a:endParaRPr lang="en-US"/>
          </a:p>
        </p:txBody>
      </p:sp>
    </p:spTree>
    <p:extLst>
      <p:ext uri="{BB962C8B-B14F-4D97-AF65-F5344CB8AC3E}">
        <p14:creationId xmlns:p14="http://schemas.microsoft.com/office/powerpoint/2010/main" val="1009619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D1CE80A-5D7D-A441-8739-07425673219C}" type="datetime1">
              <a:rPr lang="en-US" smtClean="0"/>
              <a:t>2/17/21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88249890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96F517-AB72-2F40-AF25-8043072E9C68}" type="datetime1">
              <a:rPr lang="en-US" smtClean="0"/>
              <a:t>2/17/21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118733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92949C-7AD4-D14F-9011-52703EF95635}" type="datetime1">
              <a:rPr lang="en-US" smtClean="0"/>
              <a:t>2/17/21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2581267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E22379-A77D-F54F-9715-578F9578EBC7}" type="datetime1">
              <a:rPr lang="en-US" smtClean="0"/>
              <a:t>2/17/21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3420219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9D22EFB-7530-EE43-9B29-C26F7B6C8C62}" type="datetime1">
              <a:rPr lang="en-US" smtClean="0"/>
              <a:t>2/17/21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122972611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B80C97D-02AC-144B-AA70-2B129132A928}" type="datetime1">
              <a:rPr lang="en-US" smtClean="0"/>
              <a:t>2/17/21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2659451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E3DF141-F4E9-6749-A82B-6FF27A3F6E92}" type="datetime1">
              <a:rPr lang="en-US" smtClean="0"/>
              <a:t>2/17/21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9AAD07-54C7-4EE9-A02A-F8984094B177}"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81651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4DAD02-88FB-8944-8D89-C6761B9713A7}" type="datetime1">
              <a:rPr lang="en-US" smtClean="0"/>
              <a:t>2/17/21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4044953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1B09D7-D3A7-E24C-B8C9-5BB6E58ED78F}" type="datetime1">
              <a:rPr lang="en-US" smtClean="0"/>
              <a:t>2/17/21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2334894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25C71CF-7CEE-B445-9ADB-418D2D877DCD}" type="datetime1">
              <a:rPr lang="en-US" smtClean="0"/>
              <a:t>2/17/21</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1555764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AC11362-7B1E-1A43-8E52-AA15C2FF1FF8}" type="datetime1">
              <a:rPr lang="en-US" smtClean="0"/>
              <a:t>2/17/21</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F9AAD07-54C7-4EE9-A02A-F8984094B177}" type="slidenum">
              <a:rPr lang="en-US" smtClean="0"/>
              <a:t>‹#›</a:t>
            </a:fld>
            <a:endParaRPr lang="en-US"/>
          </a:p>
        </p:txBody>
      </p:sp>
    </p:spTree>
    <p:extLst>
      <p:ext uri="{BB962C8B-B14F-4D97-AF65-F5344CB8AC3E}">
        <p14:creationId xmlns:p14="http://schemas.microsoft.com/office/powerpoint/2010/main" val="1290502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7E1C6F23-7784-A742-B5E6-F04F8E9E7755}" type="datetime1">
              <a:rPr lang="en-US" smtClean="0"/>
              <a:t>2/17/21</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1F9AAD07-54C7-4EE9-A02A-F8984094B177}" type="slidenum">
              <a:rPr lang="en-US" smtClean="0"/>
              <a:t>‹#›</a:t>
            </a:fld>
            <a:endParaRPr lang="en-US"/>
          </a:p>
        </p:txBody>
      </p:sp>
    </p:spTree>
    <p:extLst>
      <p:ext uri="{BB962C8B-B14F-4D97-AF65-F5344CB8AC3E}">
        <p14:creationId xmlns:p14="http://schemas.microsoft.com/office/powerpoint/2010/main" val="825035770"/>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Lst>
  <p:hf hdr="0" ftr="0" dt="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nicter.jp/atla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chmorgan/sharppcap"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hyperlink" Target="https://github.com/judero01col/GMap.NET" TargetMode="External"/><Relationship Id="rId4" Type="http://schemas.openxmlformats.org/officeDocument/2006/relationships/diagramLayout" Target="../diagrams/layout1.xml"/><Relationship Id="rId9" Type="http://schemas.openxmlformats.org/officeDocument/2006/relationships/hyperlink" Target="https://dev.maxmind.com/geoip/geoip2/geolite2/"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AEDB7-50B4-466C-B730-1D2F4E474EA0}"/>
              </a:ext>
            </a:extLst>
          </p:cNvPr>
          <p:cNvSpPr>
            <a:spLocks noGrp="1"/>
          </p:cNvSpPr>
          <p:nvPr>
            <p:ph type="ctrTitle"/>
          </p:nvPr>
        </p:nvSpPr>
        <p:spPr>
          <a:xfrm>
            <a:off x="1200150" y="1550504"/>
            <a:ext cx="6743700" cy="2564296"/>
          </a:xfrm>
          <a:noFill/>
          <a:ln>
            <a:solidFill>
              <a:schemeClr val="tx1"/>
            </a:solidFill>
          </a:ln>
        </p:spPr>
        <p:txBody>
          <a:bodyPr>
            <a:normAutofit fontScale="90000"/>
          </a:bodyPr>
          <a:lstStyle/>
          <a:p>
            <a:r>
              <a:rPr lang="en-US" altLang="ja-JP" sz="3600" u="sng" cap="none" dirty="0" err="1">
                <a:solidFill>
                  <a:schemeClr val="tx1"/>
                </a:solidFill>
                <a:cs typeface="Times New Roman" panose="02020603050405020304" pitchFamily="18" charset="0"/>
              </a:rPr>
              <a:t>PacVis</a:t>
            </a:r>
            <a:br>
              <a:rPr lang="en-US" altLang="ja-JP" sz="3600" dirty="0">
                <a:solidFill>
                  <a:schemeClr val="tx1"/>
                </a:solidFill>
              </a:rPr>
            </a:br>
            <a:r>
              <a:rPr lang="en-US" altLang="ja-JP" sz="3600" dirty="0">
                <a:solidFill>
                  <a:schemeClr val="tx1"/>
                </a:solidFill>
              </a:rPr>
              <a:t>C#</a:t>
            </a:r>
            <a:r>
              <a:rPr lang="ja-JP" altLang="en-US" sz="3600">
                <a:solidFill>
                  <a:schemeClr val="tx1"/>
                </a:solidFill>
              </a:rPr>
              <a:t>を用いた</a:t>
            </a:r>
            <a:r>
              <a:rPr lang="en-US" altLang="ja-JP" sz="3600" dirty="0">
                <a:solidFill>
                  <a:schemeClr val="tx1"/>
                </a:solidFill>
              </a:rPr>
              <a:t>Windows</a:t>
            </a:r>
            <a:r>
              <a:rPr lang="ja-JP" altLang="en-US" sz="3600">
                <a:solidFill>
                  <a:schemeClr val="tx1"/>
                </a:solidFill>
              </a:rPr>
              <a:t>向けの</a:t>
            </a:r>
            <a:br>
              <a:rPr lang="en-US" altLang="ja-JP" sz="3600" dirty="0">
                <a:solidFill>
                  <a:schemeClr val="tx1"/>
                </a:solidFill>
              </a:rPr>
            </a:br>
            <a:r>
              <a:rPr lang="ja-JP" altLang="en-US" sz="3600">
                <a:solidFill>
                  <a:schemeClr val="tx1"/>
                </a:solidFill>
              </a:rPr>
              <a:t>パケット可視化システムの開発</a:t>
            </a:r>
            <a:br>
              <a:rPr lang="en-US" altLang="ja-JP" sz="2600" dirty="0">
                <a:solidFill>
                  <a:schemeClr val="tx1"/>
                </a:solidFill>
              </a:rPr>
            </a:br>
            <a:r>
              <a:rPr lang="ja-JP" altLang="en-US" sz="2200">
                <a:solidFill>
                  <a:schemeClr val="tx1"/>
                </a:solidFill>
              </a:rPr>
              <a:t>卒業論文発表　</a:t>
            </a:r>
            <a:r>
              <a:rPr lang="en-US" altLang="ja-JP" sz="2200" dirty="0">
                <a:solidFill>
                  <a:schemeClr val="tx1"/>
                </a:solidFill>
              </a:rPr>
              <a:t>2021</a:t>
            </a:r>
            <a:r>
              <a:rPr lang="ja-JP" altLang="en-US" sz="2200">
                <a:solidFill>
                  <a:schemeClr val="tx1"/>
                </a:solidFill>
              </a:rPr>
              <a:t>年</a:t>
            </a:r>
            <a:r>
              <a:rPr lang="en-JP" altLang="ja-JP" sz="2200" dirty="0">
                <a:solidFill>
                  <a:schemeClr val="tx1"/>
                </a:solidFill>
              </a:rPr>
              <a:t>2</a:t>
            </a:r>
            <a:r>
              <a:rPr lang="ja-JP" altLang="en-JP" sz="2200">
                <a:solidFill>
                  <a:schemeClr val="tx1"/>
                </a:solidFill>
              </a:rPr>
              <a:t>月</a:t>
            </a:r>
            <a:r>
              <a:rPr lang="en-US" altLang="ja-JP" sz="2200" dirty="0">
                <a:solidFill>
                  <a:schemeClr val="tx1"/>
                </a:solidFill>
              </a:rPr>
              <a:t>22</a:t>
            </a:r>
            <a:r>
              <a:rPr lang="ja-JP" altLang="en-US" sz="2200">
                <a:solidFill>
                  <a:schemeClr val="tx1"/>
                </a:solidFill>
              </a:rPr>
              <a:t>日</a:t>
            </a:r>
            <a:endParaRPr lang="en-US" sz="2600" dirty="0">
              <a:solidFill>
                <a:schemeClr val="tx1"/>
              </a:solidFill>
            </a:endParaRPr>
          </a:p>
        </p:txBody>
      </p:sp>
      <p:sp>
        <p:nvSpPr>
          <p:cNvPr id="3" name="Subtitle 2">
            <a:extLst>
              <a:ext uri="{FF2B5EF4-FFF2-40B4-BE49-F238E27FC236}">
                <a16:creationId xmlns:a16="http://schemas.microsoft.com/office/drawing/2014/main" id="{8BB33216-8FE4-42F4-A69B-295AA304F426}"/>
              </a:ext>
            </a:extLst>
          </p:cNvPr>
          <p:cNvSpPr>
            <a:spLocks noGrp="1"/>
          </p:cNvSpPr>
          <p:nvPr>
            <p:ph type="subTitle" idx="1"/>
          </p:nvPr>
        </p:nvSpPr>
        <p:spPr>
          <a:xfrm>
            <a:off x="2021395" y="4483290"/>
            <a:ext cx="5101209" cy="1329208"/>
          </a:xfrm>
        </p:spPr>
        <p:txBody>
          <a:bodyPr>
            <a:normAutofit fontScale="85000" lnSpcReduction="20000"/>
          </a:bodyPr>
          <a:lstStyle/>
          <a:p>
            <a:r>
              <a:rPr lang="ja-JP" altLang="en-US" sz="2000">
                <a:latin typeface="Times New Roman" panose="02020603050405020304" pitchFamily="18" charset="0"/>
                <a:ea typeface="+mn-ea"/>
                <a:cs typeface="Times New Roman" panose="02020603050405020304" pitchFamily="18" charset="0"/>
              </a:rPr>
              <a:t>名前：</a:t>
            </a:r>
            <a:r>
              <a:rPr lang="en-US" altLang="ja-JP" sz="2000" b="1" dirty="0">
                <a:latin typeface="Times New Roman" panose="02020603050405020304" pitchFamily="18" charset="0"/>
                <a:cs typeface="Times New Roman" panose="02020603050405020304" pitchFamily="18" charset="0"/>
              </a:rPr>
              <a:t>MUHAMMAD SYAHMI BIN ROSLAN</a:t>
            </a:r>
          </a:p>
          <a:p>
            <a:r>
              <a:rPr lang="en-US" sz="2000" b="1" dirty="0">
                <a:latin typeface="Times New Roman" panose="02020603050405020304" pitchFamily="18" charset="0"/>
                <a:cs typeface="Times New Roman" panose="02020603050405020304" pitchFamily="18" charset="0"/>
              </a:rPr>
              <a:t>学籍番号：7535085Z</a:t>
            </a:r>
          </a:p>
          <a:p>
            <a:r>
              <a:rPr lang="ja-JP" altLang="en-US" sz="2000">
                <a:latin typeface="Times New Roman" panose="02020603050405020304" pitchFamily="18" charset="0"/>
                <a:cs typeface="Times New Roman" panose="02020603050405020304" pitchFamily="18" charset="0"/>
              </a:rPr>
              <a:t>愛媛大学工学部情報工学科</a:t>
            </a:r>
          </a:p>
          <a:p>
            <a:r>
              <a:rPr lang="ja-JP" altLang="en-US" sz="2000">
                <a:latin typeface="Times New Roman" panose="02020603050405020304" pitchFamily="18" charset="0"/>
                <a:cs typeface="Times New Roman" panose="02020603050405020304" pitchFamily="18" charset="0"/>
              </a:rPr>
              <a:t>計算機システム・ソフトウェアシステム研究室</a:t>
            </a:r>
          </a:p>
        </p:txBody>
      </p:sp>
    </p:spTree>
    <p:extLst>
      <p:ext uri="{BB962C8B-B14F-4D97-AF65-F5344CB8AC3E}">
        <p14:creationId xmlns:p14="http://schemas.microsoft.com/office/powerpoint/2010/main" val="1320215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実行結果</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9</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sp>
        <p:nvSpPr>
          <p:cNvPr id="9" name="Content Placeholder 2">
            <a:extLst>
              <a:ext uri="{FF2B5EF4-FFF2-40B4-BE49-F238E27FC236}">
                <a16:creationId xmlns:a16="http://schemas.microsoft.com/office/drawing/2014/main" id="{D493E8E1-49DA-8244-B290-53050A1B61B0}"/>
              </a:ext>
            </a:extLst>
          </p:cNvPr>
          <p:cNvSpPr>
            <a:spLocks noGrp="1"/>
          </p:cNvSpPr>
          <p:nvPr>
            <p:ph idx="1"/>
          </p:nvPr>
        </p:nvSpPr>
        <p:spPr>
          <a:xfrm>
            <a:off x="3103572" y="6385321"/>
            <a:ext cx="2936854" cy="383709"/>
          </a:xfrm>
        </p:spPr>
        <p:txBody>
          <a:bodyPr>
            <a:normAutofit/>
          </a:bodyPr>
          <a:lstStyle/>
          <a:p>
            <a:pPr marL="0" lvl="0" indent="0" algn="ctr">
              <a:buNone/>
            </a:pPr>
            <a:r>
              <a:rPr lang="en-US" altLang="ja-JP" sz="1500" dirty="0" err="1">
                <a:solidFill>
                  <a:srgbClr val="404040"/>
                </a:solidFill>
              </a:rPr>
              <a:t>PacVis</a:t>
            </a: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pic>
        <p:nvPicPr>
          <p:cNvPr id="10" name="Picture 9" descr="Graphical user interface, application&#10;&#10;Description automatically generated">
            <a:extLst>
              <a:ext uri="{FF2B5EF4-FFF2-40B4-BE49-F238E27FC236}">
                <a16:creationId xmlns:a16="http://schemas.microsoft.com/office/drawing/2014/main" id="{3027428F-D872-684F-AB19-431839E56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959" y="1109808"/>
            <a:ext cx="5098080" cy="5259497"/>
          </a:xfrm>
          <a:prstGeom prst="rect">
            <a:avLst/>
          </a:prstGeom>
        </p:spPr>
      </p:pic>
    </p:spTree>
    <p:extLst>
      <p:ext uri="{BB962C8B-B14F-4D97-AF65-F5344CB8AC3E}">
        <p14:creationId xmlns:p14="http://schemas.microsoft.com/office/powerpoint/2010/main" val="307004559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実行結果</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10</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pic>
        <p:nvPicPr>
          <p:cNvPr id="10" name="Picture 9" descr="Graphical user interface, application&#10;&#10;Description automatically generated">
            <a:extLst>
              <a:ext uri="{FF2B5EF4-FFF2-40B4-BE49-F238E27FC236}">
                <a16:creationId xmlns:a16="http://schemas.microsoft.com/office/drawing/2014/main" id="{3027428F-D872-684F-AB19-431839E5600B}"/>
              </a:ext>
            </a:extLst>
          </p:cNvPr>
          <p:cNvPicPr>
            <a:picLocks noChangeAspect="1"/>
          </p:cNvPicPr>
          <p:nvPr/>
        </p:nvPicPr>
        <p:blipFill rotWithShape="1">
          <a:blip r:embed="rId3">
            <a:extLst>
              <a:ext uri="{28A0092B-C50C-407E-A947-70E740481C1C}">
                <a14:useLocalDpi xmlns:a14="http://schemas.microsoft.com/office/drawing/2010/main" val="0"/>
              </a:ext>
            </a:extLst>
          </a:blip>
          <a:srcRect b="79673"/>
          <a:stretch/>
        </p:blipFill>
        <p:spPr>
          <a:xfrm>
            <a:off x="387867" y="1369741"/>
            <a:ext cx="8368266" cy="1754804"/>
          </a:xfrm>
          <a:prstGeom prst="rect">
            <a:avLst/>
          </a:prstGeom>
        </p:spPr>
      </p:pic>
      <p:sp>
        <p:nvSpPr>
          <p:cNvPr id="14" name="Rectangle 13">
            <a:extLst>
              <a:ext uri="{FF2B5EF4-FFF2-40B4-BE49-F238E27FC236}">
                <a16:creationId xmlns:a16="http://schemas.microsoft.com/office/drawing/2014/main" id="{2C155220-5C57-7A43-865A-1B9478B89614}"/>
              </a:ext>
            </a:extLst>
          </p:cNvPr>
          <p:cNvSpPr/>
          <p:nvPr/>
        </p:nvSpPr>
        <p:spPr>
          <a:xfrm>
            <a:off x="535459" y="2012437"/>
            <a:ext cx="6252519" cy="46955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6" name="Rectangle 15">
            <a:extLst>
              <a:ext uri="{FF2B5EF4-FFF2-40B4-BE49-F238E27FC236}">
                <a16:creationId xmlns:a16="http://schemas.microsoft.com/office/drawing/2014/main" id="{95D07B0E-D571-954B-9605-9E511A9495D4}"/>
              </a:ext>
            </a:extLst>
          </p:cNvPr>
          <p:cNvSpPr/>
          <p:nvPr/>
        </p:nvSpPr>
        <p:spPr>
          <a:xfrm>
            <a:off x="535459" y="2539657"/>
            <a:ext cx="8155460" cy="584887"/>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7" name="Rectangle 16">
            <a:extLst>
              <a:ext uri="{FF2B5EF4-FFF2-40B4-BE49-F238E27FC236}">
                <a16:creationId xmlns:a16="http://schemas.microsoft.com/office/drawing/2014/main" id="{8C7B6C08-6128-1A41-91C9-C27F8BF3339D}"/>
              </a:ext>
            </a:extLst>
          </p:cNvPr>
          <p:cNvSpPr/>
          <p:nvPr/>
        </p:nvSpPr>
        <p:spPr>
          <a:xfrm>
            <a:off x="6848320" y="2258482"/>
            <a:ext cx="977459" cy="22351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8" name="TextBox 17">
            <a:extLst>
              <a:ext uri="{FF2B5EF4-FFF2-40B4-BE49-F238E27FC236}">
                <a16:creationId xmlns:a16="http://schemas.microsoft.com/office/drawing/2014/main" id="{DFE8E125-9F19-3544-98C6-7050ABF60B12}"/>
              </a:ext>
            </a:extLst>
          </p:cNvPr>
          <p:cNvSpPr txBox="1"/>
          <p:nvPr/>
        </p:nvSpPr>
        <p:spPr>
          <a:xfrm>
            <a:off x="6136808" y="1827770"/>
            <a:ext cx="492443" cy="338554"/>
          </a:xfrm>
          <a:prstGeom prst="rect">
            <a:avLst/>
          </a:prstGeom>
          <a:noFill/>
        </p:spPr>
        <p:txBody>
          <a:bodyPr wrap="non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※1</a:t>
            </a:r>
          </a:p>
        </p:txBody>
      </p:sp>
      <p:sp>
        <p:nvSpPr>
          <p:cNvPr id="19" name="TextBox 18">
            <a:extLst>
              <a:ext uri="{FF2B5EF4-FFF2-40B4-BE49-F238E27FC236}">
                <a16:creationId xmlns:a16="http://schemas.microsoft.com/office/drawing/2014/main" id="{3F0B6491-C70F-0E4B-B777-45EBB5DBA0AE}"/>
              </a:ext>
            </a:extLst>
          </p:cNvPr>
          <p:cNvSpPr txBox="1"/>
          <p:nvPr/>
        </p:nvSpPr>
        <p:spPr>
          <a:xfrm>
            <a:off x="8194826" y="2370379"/>
            <a:ext cx="492443" cy="338554"/>
          </a:xfrm>
          <a:prstGeom prst="rect">
            <a:avLst/>
          </a:prstGeom>
          <a:noFill/>
        </p:spPr>
        <p:txBody>
          <a:bodyPr wrap="non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※2</a:t>
            </a:r>
          </a:p>
        </p:txBody>
      </p:sp>
      <p:sp>
        <p:nvSpPr>
          <p:cNvPr id="20" name="TextBox 19">
            <a:extLst>
              <a:ext uri="{FF2B5EF4-FFF2-40B4-BE49-F238E27FC236}">
                <a16:creationId xmlns:a16="http://schemas.microsoft.com/office/drawing/2014/main" id="{FA21745B-647B-7D49-AEBE-F2301088B973}"/>
              </a:ext>
            </a:extLst>
          </p:cNvPr>
          <p:cNvSpPr txBox="1"/>
          <p:nvPr/>
        </p:nvSpPr>
        <p:spPr>
          <a:xfrm>
            <a:off x="7543656" y="2040598"/>
            <a:ext cx="492443" cy="338554"/>
          </a:xfrm>
          <a:prstGeom prst="rect">
            <a:avLst/>
          </a:prstGeom>
          <a:noFill/>
        </p:spPr>
        <p:txBody>
          <a:bodyPr wrap="non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※3</a:t>
            </a:r>
          </a:p>
        </p:txBody>
      </p:sp>
      <p:sp>
        <p:nvSpPr>
          <p:cNvPr id="21" name="Content Placeholder 2">
            <a:extLst>
              <a:ext uri="{FF2B5EF4-FFF2-40B4-BE49-F238E27FC236}">
                <a16:creationId xmlns:a16="http://schemas.microsoft.com/office/drawing/2014/main" id="{7BEBB664-479F-8D45-8CCD-724AD8A62F45}"/>
              </a:ext>
            </a:extLst>
          </p:cNvPr>
          <p:cNvSpPr>
            <a:spLocks noGrp="1"/>
          </p:cNvSpPr>
          <p:nvPr>
            <p:ph idx="1"/>
          </p:nvPr>
        </p:nvSpPr>
        <p:spPr>
          <a:xfrm>
            <a:off x="602743" y="3302678"/>
            <a:ext cx="7938512" cy="3131437"/>
          </a:xfrm>
        </p:spPr>
        <p:txBody>
          <a:bodyPr>
            <a:normAutofit/>
          </a:bodyPr>
          <a:lstStyle/>
          <a:p>
            <a:pPr marL="0" indent="0">
              <a:lnSpc>
                <a:spcPct val="90000"/>
              </a:lnSpc>
              <a:buNone/>
            </a:pPr>
            <a:r>
              <a:rPr lang="en-US" altLang="ja-JP" dirty="0">
                <a:solidFill>
                  <a:schemeClr val="tx1"/>
                </a:solidFill>
              </a:rPr>
              <a:t>※1</a:t>
            </a:r>
          </a:p>
          <a:p>
            <a:pPr>
              <a:lnSpc>
                <a:spcPct val="90000"/>
              </a:lnSpc>
            </a:pPr>
            <a:r>
              <a:rPr lang="ja-JP" altLang="en-US" sz="1600">
                <a:solidFill>
                  <a:schemeClr val="tx1"/>
                </a:solidFill>
              </a:rPr>
              <a:t>「</a:t>
            </a:r>
            <a:r>
              <a:rPr lang="en-US" altLang="ja-JP" sz="1600" dirty="0">
                <a:solidFill>
                  <a:schemeClr val="tx1"/>
                </a:solidFill>
              </a:rPr>
              <a:t>Check Device(s)</a:t>
            </a:r>
            <a:r>
              <a:rPr lang="ja-JP" altLang="en-US" sz="1600">
                <a:solidFill>
                  <a:schemeClr val="tx1"/>
                </a:solidFill>
              </a:rPr>
              <a:t>」ボタンを押すとネットワークデバイスをリストで表示される。リストからパケットキャプチャするデバイスを選択できる。</a:t>
            </a:r>
            <a:endParaRPr lang="en-US" altLang="ja-JP" sz="1600" dirty="0">
              <a:solidFill>
                <a:schemeClr val="tx1"/>
              </a:solidFill>
            </a:endParaRPr>
          </a:p>
          <a:p>
            <a:pPr marL="228600" lvl="1" indent="0">
              <a:lnSpc>
                <a:spcPct val="90000"/>
              </a:lnSpc>
              <a:buNone/>
            </a:pPr>
            <a:r>
              <a:rPr lang="en-JP" altLang="ja-JP" sz="1400" dirty="0">
                <a:solidFill>
                  <a:srgbClr val="C00000"/>
                </a:solidFill>
              </a:rPr>
              <a:t>→</a:t>
            </a:r>
            <a:r>
              <a:rPr lang="ja-JP" altLang="en-US" sz="1400">
                <a:solidFill>
                  <a:srgbClr val="C00000"/>
                </a:solidFill>
              </a:rPr>
              <a:t>　</a:t>
            </a:r>
            <a:r>
              <a:rPr lang="ja-JP" altLang="en-US" sz="1400" u="sng">
                <a:solidFill>
                  <a:srgbClr val="C00000"/>
                </a:solidFill>
              </a:rPr>
              <a:t>提案システムの必要条件１完了</a:t>
            </a:r>
            <a:endParaRPr lang="en-US" altLang="ja-JP" sz="1400" u="sng" dirty="0">
              <a:solidFill>
                <a:srgbClr val="C00000"/>
              </a:solidFill>
            </a:endParaRPr>
          </a:p>
          <a:p>
            <a:pPr marL="0" indent="0">
              <a:lnSpc>
                <a:spcPct val="90000"/>
              </a:lnSpc>
              <a:buNone/>
            </a:pPr>
            <a:r>
              <a:rPr lang="en-US" altLang="ja-JP" dirty="0">
                <a:solidFill>
                  <a:schemeClr val="tx1"/>
                </a:solidFill>
              </a:rPr>
              <a:t>※2</a:t>
            </a:r>
          </a:p>
          <a:p>
            <a:pPr>
              <a:lnSpc>
                <a:spcPct val="90000"/>
              </a:lnSpc>
            </a:pPr>
            <a:r>
              <a:rPr lang="ja-JP" altLang="en-US" sz="1600">
                <a:solidFill>
                  <a:schemeClr val="tx1"/>
                </a:solidFill>
              </a:rPr>
              <a:t>選択したデバイスから</a:t>
            </a:r>
            <a:r>
              <a:rPr lang="en-US" altLang="ja-JP" sz="1600" dirty="0">
                <a:solidFill>
                  <a:schemeClr val="tx1"/>
                </a:solidFill>
              </a:rPr>
              <a:t>IP</a:t>
            </a:r>
            <a:r>
              <a:rPr lang="ja-JP" altLang="en-US" sz="1600">
                <a:solidFill>
                  <a:schemeClr val="tx1"/>
                </a:solidFill>
              </a:rPr>
              <a:t>の基本情報が表示される。</a:t>
            </a:r>
            <a:endParaRPr lang="en-US" altLang="ja-JP" sz="1600" dirty="0">
              <a:solidFill>
                <a:schemeClr val="tx1"/>
              </a:solidFill>
            </a:endParaRPr>
          </a:p>
          <a:p>
            <a:pPr marL="0" indent="0">
              <a:lnSpc>
                <a:spcPct val="90000"/>
              </a:lnSpc>
              <a:buNone/>
            </a:pPr>
            <a:r>
              <a:rPr lang="en-US" altLang="ja-JP" dirty="0">
                <a:solidFill>
                  <a:schemeClr val="tx1"/>
                </a:solidFill>
              </a:rPr>
              <a:t>※3</a:t>
            </a:r>
          </a:p>
          <a:p>
            <a:pPr>
              <a:lnSpc>
                <a:spcPct val="90000"/>
              </a:lnSpc>
            </a:pPr>
            <a:r>
              <a:rPr lang="ja-JP" altLang="en-US" sz="1600">
                <a:solidFill>
                  <a:schemeClr val="tx1"/>
                </a:solidFill>
              </a:rPr>
              <a:t>追加機能として、リストからパケットアクティビティのあるデバイスを自動選択することができる。</a:t>
            </a: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Tree>
    <p:extLst>
      <p:ext uri="{BB962C8B-B14F-4D97-AF65-F5344CB8AC3E}">
        <p14:creationId xmlns:p14="http://schemas.microsoft.com/office/powerpoint/2010/main" val="373313500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実行結果</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11</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pic>
        <p:nvPicPr>
          <p:cNvPr id="10" name="Picture 9" descr="Graphical user interface, application&#10;&#10;Description automatically generated">
            <a:extLst>
              <a:ext uri="{FF2B5EF4-FFF2-40B4-BE49-F238E27FC236}">
                <a16:creationId xmlns:a16="http://schemas.microsoft.com/office/drawing/2014/main" id="{3027428F-D872-684F-AB19-431839E5600B}"/>
              </a:ext>
            </a:extLst>
          </p:cNvPr>
          <p:cNvPicPr>
            <a:picLocks noChangeAspect="1"/>
          </p:cNvPicPr>
          <p:nvPr/>
        </p:nvPicPr>
        <p:blipFill rotWithShape="1">
          <a:blip r:embed="rId3">
            <a:extLst>
              <a:ext uri="{28A0092B-C50C-407E-A947-70E740481C1C}">
                <a14:useLocalDpi xmlns:a14="http://schemas.microsoft.com/office/drawing/2010/main" val="0"/>
              </a:ext>
            </a:extLst>
          </a:blip>
          <a:srcRect t="20489" b="51557"/>
          <a:stretch/>
        </p:blipFill>
        <p:spPr>
          <a:xfrm>
            <a:off x="621118" y="1231733"/>
            <a:ext cx="7901763" cy="2278721"/>
          </a:xfrm>
          <a:prstGeom prst="rect">
            <a:avLst/>
          </a:prstGeom>
        </p:spPr>
      </p:pic>
      <p:sp>
        <p:nvSpPr>
          <p:cNvPr id="6" name="Rounded Rectangle 5">
            <a:extLst>
              <a:ext uri="{FF2B5EF4-FFF2-40B4-BE49-F238E27FC236}">
                <a16:creationId xmlns:a16="http://schemas.microsoft.com/office/drawing/2014/main" id="{C0660696-5FE3-A640-B547-4047061BEF15}"/>
              </a:ext>
            </a:extLst>
          </p:cNvPr>
          <p:cNvSpPr/>
          <p:nvPr/>
        </p:nvSpPr>
        <p:spPr>
          <a:xfrm>
            <a:off x="854796" y="4436619"/>
            <a:ext cx="3877625" cy="19686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JP"/>
          </a:p>
        </p:txBody>
      </p:sp>
      <p:sp>
        <p:nvSpPr>
          <p:cNvPr id="11" name="Content Placeholder 2">
            <a:extLst>
              <a:ext uri="{FF2B5EF4-FFF2-40B4-BE49-F238E27FC236}">
                <a16:creationId xmlns:a16="http://schemas.microsoft.com/office/drawing/2014/main" id="{7834AC4C-F5FE-5940-8E2F-EF540A48C84C}"/>
              </a:ext>
            </a:extLst>
          </p:cNvPr>
          <p:cNvSpPr>
            <a:spLocks noGrp="1"/>
          </p:cNvSpPr>
          <p:nvPr>
            <p:ph idx="1"/>
          </p:nvPr>
        </p:nvSpPr>
        <p:spPr>
          <a:xfrm>
            <a:off x="748755" y="3604437"/>
            <a:ext cx="4145775" cy="3212082"/>
          </a:xfrm>
        </p:spPr>
        <p:txBody>
          <a:bodyPr>
            <a:normAutofit/>
          </a:bodyPr>
          <a:lstStyle/>
          <a:p>
            <a:pPr>
              <a:lnSpc>
                <a:spcPct val="90000"/>
              </a:lnSpc>
            </a:pPr>
            <a:r>
              <a:rPr lang="ja-JP" altLang="en-US">
                <a:solidFill>
                  <a:schemeClr val="tx1"/>
                </a:solidFill>
              </a:rPr>
              <a:t>パケットキャプチャを開始したら、キャプチャできたパケットをカラーコードで表示される。</a:t>
            </a:r>
            <a:endParaRPr lang="en-US" altLang="ja-JP" dirty="0">
              <a:solidFill>
                <a:schemeClr val="tx1"/>
              </a:solidFill>
            </a:endParaRPr>
          </a:p>
          <a:p>
            <a:pPr lvl="1">
              <a:lnSpc>
                <a:spcPct val="90000"/>
              </a:lnSpc>
              <a:buFont typeface="Wingdings" pitchFamily="2" charset="2"/>
              <a:buChar char="Ø"/>
            </a:pPr>
            <a:r>
              <a:rPr lang="en-US" altLang="ja-JP" dirty="0">
                <a:solidFill>
                  <a:schemeClr val="tx1"/>
                </a:solidFill>
                <a:highlight>
                  <a:srgbClr val="ADD8E6"/>
                </a:highlight>
              </a:rPr>
              <a:t>TCP </a:t>
            </a:r>
            <a:r>
              <a:rPr lang="ja-JP" altLang="en-US">
                <a:solidFill>
                  <a:schemeClr val="tx1"/>
                </a:solidFill>
                <a:highlight>
                  <a:srgbClr val="ADD8E6"/>
                </a:highlight>
              </a:rPr>
              <a:t>送信：ライトブルー</a:t>
            </a:r>
            <a:endParaRPr lang="en-US" altLang="ja-JP" dirty="0">
              <a:solidFill>
                <a:schemeClr val="tx1"/>
              </a:solidFill>
              <a:highlight>
                <a:srgbClr val="ADD8E6"/>
              </a:highlight>
            </a:endParaRPr>
          </a:p>
          <a:p>
            <a:pPr lvl="1">
              <a:lnSpc>
                <a:spcPct val="90000"/>
              </a:lnSpc>
              <a:buFont typeface="Wingdings" pitchFamily="2" charset="2"/>
              <a:buChar char="Ø"/>
            </a:pPr>
            <a:r>
              <a:rPr lang="en-US" altLang="ja-JP" dirty="0">
                <a:solidFill>
                  <a:schemeClr val="tx1"/>
                </a:solidFill>
                <a:highlight>
                  <a:srgbClr val="FFA07A"/>
                </a:highlight>
              </a:rPr>
              <a:t>TCP </a:t>
            </a:r>
            <a:r>
              <a:rPr lang="ja-JP" altLang="en-US">
                <a:solidFill>
                  <a:schemeClr val="tx1"/>
                </a:solidFill>
                <a:highlight>
                  <a:srgbClr val="FFA07A"/>
                </a:highlight>
              </a:rPr>
              <a:t>受信：ライトピンク</a:t>
            </a:r>
            <a:endParaRPr lang="en-US" altLang="ja-JP" dirty="0">
              <a:solidFill>
                <a:schemeClr val="tx1"/>
              </a:solidFill>
              <a:highlight>
                <a:srgbClr val="FFA07A"/>
              </a:highlight>
            </a:endParaRPr>
          </a:p>
          <a:p>
            <a:pPr lvl="1">
              <a:lnSpc>
                <a:spcPct val="90000"/>
              </a:lnSpc>
              <a:buFont typeface="Wingdings" pitchFamily="2" charset="2"/>
              <a:buChar char="Ø"/>
            </a:pPr>
            <a:r>
              <a:rPr lang="en-US" altLang="ja-JP" dirty="0">
                <a:solidFill>
                  <a:schemeClr val="tx1"/>
                </a:solidFill>
                <a:highlight>
                  <a:srgbClr val="FAFAD2"/>
                </a:highlight>
              </a:rPr>
              <a:t>UDP </a:t>
            </a:r>
            <a:r>
              <a:rPr lang="ja-JP" altLang="en-US">
                <a:solidFill>
                  <a:schemeClr val="tx1"/>
                </a:solidFill>
                <a:highlight>
                  <a:srgbClr val="FAFAD2"/>
                </a:highlight>
              </a:rPr>
              <a:t>送信：ライトイェロー</a:t>
            </a:r>
            <a:endParaRPr lang="en-US" altLang="ja-JP" dirty="0">
              <a:solidFill>
                <a:schemeClr val="tx1"/>
              </a:solidFill>
              <a:highlight>
                <a:srgbClr val="FAFAD2"/>
              </a:highlight>
            </a:endParaRPr>
          </a:p>
          <a:p>
            <a:pPr lvl="1">
              <a:lnSpc>
                <a:spcPct val="90000"/>
              </a:lnSpc>
              <a:buFont typeface="Wingdings" pitchFamily="2" charset="2"/>
              <a:buChar char="Ø"/>
            </a:pPr>
            <a:r>
              <a:rPr lang="en-US" altLang="ja-JP" dirty="0">
                <a:solidFill>
                  <a:schemeClr val="tx1"/>
                </a:solidFill>
                <a:highlight>
                  <a:srgbClr val="98FB98"/>
                </a:highlight>
              </a:rPr>
              <a:t>UDP </a:t>
            </a:r>
            <a:r>
              <a:rPr lang="ja-JP" altLang="en-US">
                <a:solidFill>
                  <a:schemeClr val="tx1"/>
                </a:solidFill>
                <a:highlight>
                  <a:srgbClr val="98FB98"/>
                </a:highlight>
              </a:rPr>
              <a:t>受信：ライトグリーン</a:t>
            </a:r>
            <a:endParaRPr lang="en-US" altLang="ja-JP" dirty="0">
              <a:solidFill>
                <a:schemeClr val="tx1"/>
              </a:solidFill>
              <a:highlight>
                <a:srgbClr val="98FB98"/>
              </a:highlight>
            </a:endParaRPr>
          </a:p>
          <a:p>
            <a:pPr lvl="1">
              <a:lnSpc>
                <a:spcPct val="90000"/>
              </a:lnSpc>
              <a:buFont typeface="Wingdings" pitchFamily="2" charset="2"/>
              <a:buChar char="Ø"/>
            </a:pPr>
            <a:r>
              <a:rPr lang="en-US" altLang="ja-JP" dirty="0">
                <a:solidFill>
                  <a:schemeClr val="tx1"/>
                </a:solidFill>
                <a:highlight>
                  <a:srgbClr val="D3D3D3"/>
                </a:highlight>
              </a:rPr>
              <a:t>TCP/UDP </a:t>
            </a:r>
            <a:r>
              <a:rPr lang="ja-JP" altLang="en-US">
                <a:solidFill>
                  <a:schemeClr val="tx1"/>
                </a:solidFill>
                <a:highlight>
                  <a:srgbClr val="D3D3D3"/>
                </a:highlight>
              </a:rPr>
              <a:t>プライベート・リザーブ</a:t>
            </a:r>
            <a:br>
              <a:rPr lang="en-US" altLang="ja-JP" dirty="0">
                <a:solidFill>
                  <a:schemeClr val="tx1"/>
                </a:solidFill>
                <a:highlight>
                  <a:srgbClr val="D3D3D3"/>
                </a:highlight>
              </a:rPr>
            </a:br>
            <a:r>
              <a:rPr lang="ja-JP" altLang="en-US">
                <a:solidFill>
                  <a:schemeClr val="tx1"/>
                </a:solidFill>
                <a:highlight>
                  <a:srgbClr val="D3D3D3"/>
                </a:highlight>
              </a:rPr>
              <a:t>送受信：ライトグレイ</a:t>
            </a:r>
            <a:r>
              <a:rPr lang="en-US" altLang="ja-JP" dirty="0">
                <a:solidFill>
                  <a:schemeClr val="tx1"/>
                </a:solidFill>
                <a:highlight>
                  <a:srgbClr val="D3D3D3"/>
                </a:highlight>
              </a:rPr>
              <a:t> </a:t>
            </a: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12" name="Content Placeholder 2">
            <a:extLst>
              <a:ext uri="{FF2B5EF4-FFF2-40B4-BE49-F238E27FC236}">
                <a16:creationId xmlns:a16="http://schemas.microsoft.com/office/drawing/2014/main" id="{2FD960D7-06B6-DC49-A466-A48C56669CFC}"/>
              </a:ext>
            </a:extLst>
          </p:cNvPr>
          <p:cNvSpPr txBox="1">
            <a:spLocks/>
          </p:cNvSpPr>
          <p:nvPr/>
        </p:nvSpPr>
        <p:spPr>
          <a:xfrm>
            <a:off x="5000572" y="3604437"/>
            <a:ext cx="3288631" cy="321208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ja-JP" altLang="en-US">
                <a:solidFill>
                  <a:schemeClr val="tx1"/>
                </a:solidFill>
              </a:rPr>
              <a:t>リアルタイムでパケットの情報もリストで表示される。</a:t>
            </a:r>
            <a:endParaRPr lang="en-US" altLang="ja-JP" dirty="0">
              <a:solidFill>
                <a:schemeClr val="tx1"/>
              </a:solidFill>
            </a:endParaRPr>
          </a:p>
          <a:p>
            <a:pPr lvl="1">
              <a:lnSpc>
                <a:spcPct val="90000"/>
              </a:lnSpc>
              <a:buFont typeface="Wingdings" pitchFamily="2" charset="2"/>
              <a:buChar char="Ø"/>
            </a:pPr>
            <a:r>
              <a:rPr lang="ja-JP" altLang="en-US">
                <a:solidFill>
                  <a:schemeClr val="tx1"/>
                </a:solidFill>
              </a:rPr>
              <a:t>プロトコルタイプ</a:t>
            </a:r>
            <a:endParaRPr lang="en-US" altLang="ja-JP" dirty="0">
              <a:solidFill>
                <a:schemeClr val="tx1"/>
              </a:solidFill>
            </a:endParaRPr>
          </a:p>
          <a:p>
            <a:pPr lvl="1">
              <a:lnSpc>
                <a:spcPct val="90000"/>
              </a:lnSpc>
              <a:buFont typeface="Wingdings" pitchFamily="2" charset="2"/>
              <a:buChar char="Ø"/>
            </a:pPr>
            <a:r>
              <a:rPr lang="ja-JP" altLang="en-US">
                <a:solidFill>
                  <a:schemeClr val="tx1"/>
                </a:solidFill>
              </a:rPr>
              <a:t>キャプチャタイム</a:t>
            </a:r>
            <a:endParaRPr lang="en-US" altLang="ja-JP" dirty="0">
              <a:solidFill>
                <a:schemeClr val="tx1"/>
              </a:solidFill>
            </a:endParaRPr>
          </a:p>
          <a:p>
            <a:pPr lvl="1">
              <a:lnSpc>
                <a:spcPct val="90000"/>
              </a:lnSpc>
              <a:buFont typeface="Wingdings" pitchFamily="2" charset="2"/>
              <a:buChar char="Ø"/>
            </a:pPr>
            <a:r>
              <a:rPr lang="ja-JP" altLang="en-US">
                <a:solidFill>
                  <a:schemeClr val="tx1"/>
                </a:solidFill>
              </a:rPr>
              <a:t>パケット長さ</a:t>
            </a:r>
            <a:endParaRPr lang="en-US" altLang="ja-JP" dirty="0">
              <a:solidFill>
                <a:schemeClr val="tx1"/>
              </a:solidFill>
            </a:endParaRPr>
          </a:p>
          <a:p>
            <a:pPr lvl="1">
              <a:lnSpc>
                <a:spcPct val="90000"/>
              </a:lnSpc>
              <a:buFont typeface="Wingdings" pitchFamily="2" charset="2"/>
              <a:buChar char="Ø"/>
            </a:pPr>
            <a:r>
              <a:rPr lang="ja-JP" altLang="en-US">
                <a:solidFill>
                  <a:schemeClr val="tx1"/>
                </a:solidFill>
              </a:rPr>
              <a:t>送信・受信の</a:t>
            </a:r>
            <a:r>
              <a:rPr lang="en-US" altLang="ja-JP" dirty="0">
                <a:solidFill>
                  <a:schemeClr val="tx1"/>
                </a:solidFill>
              </a:rPr>
              <a:t>IP</a:t>
            </a:r>
            <a:r>
              <a:rPr lang="ja-JP" altLang="en-US">
                <a:solidFill>
                  <a:schemeClr val="tx1"/>
                </a:solidFill>
              </a:rPr>
              <a:t>アドレス、国名、市名、ポート番号</a:t>
            </a:r>
            <a:endParaRPr lang="en-US" altLang="ja-JP" dirty="0">
              <a:solidFill>
                <a:schemeClr val="tx1"/>
              </a:solidFill>
            </a:endParaRPr>
          </a:p>
          <a:p>
            <a:pPr marL="228600" lvl="1" indent="0">
              <a:lnSpc>
                <a:spcPct val="90000"/>
              </a:lnSpc>
              <a:buNone/>
            </a:pPr>
            <a:r>
              <a:rPr lang="en-JP" altLang="ja-JP" sz="1400" dirty="0">
                <a:solidFill>
                  <a:srgbClr val="C00000"/>
                </a:solidFill>
              </a:rPr>
              <a:t>→</a:t>
            </a:r>
            <a:r>
              <a:rPr lang="ja-JP" altLang="en-US" sz="1400">
                <a:solidFill>
                  <a:srgbClr val="C00000"/>
                </a:solidFill>
              </a:rPr>
              <a:t>　</a:t>
            </a:r>
            <a:r>
              <a:rPr lang="ja-JP" altLang="en-US" sz="1400" u="sng">
                <a:solidFill>
                  <a:srgbClr val="C00000"/>
                </a:solidFill>
              </a:rPr>
              <a:t>提案システムの必要条件２完了</a:t>
            </a:r>
            <a:endParaRPr lang="en-US" altLang="ja-JP" sz="1400" dirty="0">
              <a:solidFill>
                <a:srgbClr val="C00000"/>
              </a:solidFill>
            </a:endParaRPr>
          </a:p>
          <a:p>
            <a:pPr>
              <a:lnSpc>
                <a:spcPct val="90000"/>
              </a:lnSpc>
            </a:pPr>
            <a:endParaRPr lang="en-US" altLang="ja-JP" sz="1500" dirty="0">
              <a:solidFill>
                <a:srgbClr val="404040"/>
              </a:solidFill>
            </a:endParaRPr>
          </a:p>
          <a:p>
            <a:pPr marL="457195" lvl="1" indent="0">
              <a:lnSpc>
                <a:spcPct val="90000"/>
              </a:lnSpc>
              <a:buFont typeface="Arial" panose="020B0604020202020204" pitchFamily="34" charset="0"/>
              <a:buNone/>
            </a:pPr>
            <a:endParaRPr lang="en-US" altLang="ja-JP" sz="1500" dirty="0">
              <a:solidFill>
                <a:srgbClr val="404040"/>
              </a:solidFill>
            </a:endParaRPr>
          </a:p>
        </p:txBody>
      </p:sp>
    </p:spTree>
    <p:extLst>
      <p:ext uri="{BB962C8B-B14F-4D97-AF65-F5344CB8AC3E}">
        <p14:creationId xmlns:p14="http://schemas.microsoft.com/office/powerpoint/2010/main" val="363985358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実行結果</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12</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pic>
        <p:nvPicPr>
          <p:cNvPr id="7" name="Picture 6" descr="Map&#10;&#10;Description automatically generated">
            <a:extLst>
              <a:ext uri="{FF2B5EF4-FFF2-40B4-BE49-F238E27FC236}">
                <a16:creationId xmlns:a16="http://schemas.microsoft.com/office/drawing/2014/main" id="{DB9203A1-5832-2041-85E6-B54C8819C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129" y="1173089"/>
            <a:ext cx="6135740" cy="3270236"/>
          </a:xfrm>
          <a:prstGeom prst="rect">
            <a:avLst/>
          </a:prstGeom>
        </p:spPr>
      </p:pic>
      <p:sp>
        <p:nvSpPr>
          <p:cNvPr id="13" name="Rectangle 12">
            <a:extLst>
              <a:ext uri="{FF2B5EF4-FFF2-40B4-BE49-F238E27FC236}">
                <a16:creationId xmlns:a16="http://schemas.microsoft.com/office/drawing/2014/main" id="{D9AB5352-EBD9-3A4D-BBD2-2B8C644353F7}"/>
              </a:ext>
            </a:extLst>
          </p:cNvPr>
          <p:cNvSpPr/>
          <p:nvPr/>
        </p:nvSpPr>
        <p:spPr>
          <a:xfrm>
            <a:off x="1650704" y="1179968"/>
            <a:ext cx="4373184" cy="311454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4" name="Rectangle 13">
            <a:extLst>
              <a:ext uri="{FF2B5EF4-FFF2-40B4-BE49-F238E27FC236}">
                <a16:creationId xmlns:a16="http://schemas.microsoft.com/office/drawing/2014/main" id="{266ABA30-10D9-024E-B542-E70B8BEDFFB5}"/>
              </a:ext>
            </a:extLst>
          </p:cNvPr>
          <p:cNvSpPr/>
          <p:nvPr/>
        </p:nvSpPr>
        <p:spPr>
          <a:xfrm>
            <a:off x="6128085" y="1163856"/>
            <a:ext cx="1511784" cy="313065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JP"/>
          </a:p>
        </p:txBody>
      </p:sp>
      <p:sp>
        <p:nvSpPr>
          <p:cNvPr id="16" name="TextBox 15">
            <a:extLst>
              <a:ext uri="{FF2B5EF4-FFF2-40B4-BE49-F238E27FC236}">
                <a16:creationId xmlns:a16="http://schemas.microsoft.com/office/drawing/2014/main" id="{DC91D2E7-A5D1-F74A-AF80-C64D97A2539F}"/>
              </a:ext>
            </a:extLst>
          </p:cNvPr>
          <p:cNvSpPr txBox="1"/>
          <p:nvPr/>
        </p:nvSpPr>
        <p:spPr>
          <a:xfrm>
            <a:off x="5529040" y="1214100"/>
            <a:ext cx="521445" cy="338554"/>
          </a:xfrm>
          <a:prstGeom prst="rect">
            <a:avLst/>
          </a:prstGeom>
          <a:noFill/>
        </p:spPr>
        <p:txBody>
          <a:bodyPr wrap="squar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※4</a:t>
            </a:r>
          </a:p>
        </p:txBody>
      </p:sp>
      <p:sp>
        <p:nvSpPr>
          <p:cNvPr id="17" name="TextBox 16">
            <a:extLst>
              <a:ext uri="{FF2B5EF4-FFF2-40B4-BE49-F238E27FC236}">
                <a16:creationId xmlns:a16="http://schemas.microsoft.com/office/drawing/2014/main" id="{18437D17-CBE3-FE46-BF83-419984A0A16E}"/>
              </a:ext>
            </a:extLst>
          </p:cNvPr>
          <p:cNvSpPr txBox="1"/>
          <p:nvPr/>
        </p:nvSpPr>
        <p:spPr>
          <a:xfrm>
            <a:off x="7377313" y="1318391"/>
            <a:ext cx="544185" cy="338554"/>
          </a:xfrm>
          <a:prstGeom prst="rect">
            <a:avLst/>
          </a:prstGeom>
          <a:noFill/>
        </p:spPr>
        <p:txBody>
          <a:bodyPr wrap="square" rtlCol="0">
            <a:spAutoFit/>
          </a:bodyPr>
          <a:lstStyle/>
          <a:p>
            <a:r>
              <a:rPr lang="en-JP" sz="1600" b="1" dirty="0">
                <a:solidFill>
                  <a:srgbClr val="FF0000"/>
                </a:solidFill>
                <a:highlight>
                  <a:srgbClr val="FFFF00"/>
                </a:highlight>
                <a:latin typeface="Times New Roman" panose="02020603050405020304" pitchFamily="18" charset="0"/>
                <a:cs typeface="Times New Roman" panose="02020603050405020304" pitchFamily="18" charset="0"/>
              </a:rPr>
              <a:t>※5</a:t>
            </a:r>
          </a:p>
        </p:txBody>
      </p:sp>
      <p:sp>
        <p:nvSpPr>
          <p:cNvPr id="18" name="Content Placeholder 2">
            <a:extLst>
              <a:ext uri="{FF2B5EF4-FFF2-40B4-BE49-F238E27FC236}">
                <a16:creationId xmlns:a16="http://schemas.microsoft.com/office/drawing/2014/main" id="{83A829EE-3CDD-F74E-ACAC-12D1FCECC295}"/>
              </a:ext>
            </a:extLst>
          </p:cNvPr>
          <p:cNvSpPr>
            <a:spLocks noGrp="1"/>
          </p:cNvSpPr>
          <p:nvPr>
            <p:ph idx="1"/>
          </p:nvPr>
        </p:nvSpPr>
        <p:spPr>
          <a:xfrm>
            <a:off x="602743" y="4537634"/>
            <a:ext cx="7938512" cy="1847793"/>
          </a:xfrm>
        </p:spPr>
        <p:txBody>
          <a:bodyPr>
            <a:normAutofit/>
          </a:bodyPr>
          <a:lstStyle/>
          <a:p>
            <a:pPr marL="0" indent="0">
              <a:lnSpc>
                <a:spcPct val="90000"/>
              </a:lnSpc>
              <a:buNone/>
            </a:pPr>
            <a:r>
              <a:rPr lang="en-US" altLang="ja-JP" dirty="0">
                <a:solidFill>
                  <a:schemeClr val="tx1"/>
                </a:solidFill>
              </a:rPr>
              <a:t>※4</a:t>
            </a:r>
          </a:p>
          <a:p>
            <a:pPr>
              <a:lnSpc>
                <a:spcPct val="90000"/>
              </a:lnSpc>
            </a:pPr>
            <a:r>
              <a:rPr lang="ja-JP" altLang="en-US" sz="1600">
                <a:solidFill>
                  <a:schemeClr val="tx1"/>
                </a:solidFill>
              </a:rPr>
              <a:t>「最新件」順に</a:t>
            </a:r>
            <a:r>
              <a:rPr lang="en-US" altLang="ja-JP" sz="1600" dirty="0">
                <a:solidFill>
                  <a:schemeClr val="tx1"/>
                </a:solidFill>
              </a:rPr>
              <a:t>TCP</a:t>
            </a:r>
            <a:r>
              <a:rPr lang="ja-JP" altLang="en-US" sz="1600">
                <a:solidFill>
                  <a:schemeClr val="tx1"/>
                </a:solidFill>
              </a:rPr>
              <a:t>パケットの送受信をリアルタイムで可視化する</a:t>
            </a:r>
            <a:endParaRPr lang="en-US" altLang="ja-JP" sz="1600" dirty="0">
              <a:solidFill>
                <a:schemeClr val="tx1"/>
              </a:solidFill>
            </a:endParaRPr>
          </a:p>
          <a:p>
            <a:pPr marL="0" indent="0">
              <a:lnSpc>
                <a:spcPct val="90000"/>
              </a:lnSpc>
              <a:buNone/>
            </a:pPr>
            <a:r>
              <a:rPr lang="ja-JP" altLang="en-US" sz="1400">
                <a:solidFill>
                  <a:schemeClr val="tx1"/>
                </a:solidFill>
              </a:rPr>
              <a:t>　</a:t>
            </a:r>
            <a:r>
              <a:rPr lang="en-JP" altLang="ja-JP" sz="1400" dirty="0">
                <a:solidFill>
                  <a:srgbClr val="C00000"/>
                </a:solidFill>
              </a:rPr>
              <a:t>→</a:t>
            </a:r>
            <a:r>
              <a:rPr lang="ja-JP" altLang="en-US" sz="1400">
                <a:solidFill>
                  <a:srgbClr val="C00000"/>
                </a:solidFill>
              </a:rPr>
              <a:t>　</a:t>
            </a:r>
            <a:r>
              <a:rPr lang="ja-JP" altLang="en-US" sz="1400" u="sng">
                <a:solidFill>
                  <a:srgbClr val="C00000"/>
                </a:solidFill>
              </a:rPr>
              <a:t>提案システムの必要条件３完了</a:t>
            </a:r>
            <a:endParaRPr lang="en-US" altLang="ja-JP" sz="1600" dirty="0">
              <a:solidFill>
                <a:srgbClr val="C00000"/>
              </a:solidFill>
            </a:endParaRPr>
          </a:p>
          <a:p>
            <a:pPr marL="0" indent="0">
              <a:lnSpc>
                <a:spcPct val="90000"/>
              </a:lnSpc>
              <a:buNone/>
            </a:pPr>
            <a:r>
              <a:rPr lang="en-US" altLang="ja-JP" dirty="0">
                <a:solidFill>
                  <a:schemeClr val="tx1"/>
                </a:solidFill>
              </a:rPr>
              <a:t>※5</a:t>
            </a:r>
          </a:p>
          <a:p>
            <a:pPr>
              <a:lnSpc>
                <a:spcPct val="90000"/>
              </a:lnSpc>
            </a:pPr>
            <a:r>
              <a:rPr lang="ja-JP" altLang="en-US" sz="1600">
                <a:solidFill>
                  <a:schemeClr val="tx1"/>
                </a:solidFill>
              </a:rPr>
              <a:t>追加情報として、キャップチャアクティビティに関する情報が表示される。</a:t>
            </a:r>
            <a:endParaRPr lang="en-US" altLang="ja-JP" sz="1600" dirty="0">
              <a:solidFill>
                <a:schemeClr val="tx1"/>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Tree>
    <p:extLst>
      <p:ext uri="{BB962C8B-B14F-4D97-AF65-F5344CB8AC3E}">
        <p14:creationId xmlns:p14="http://schemas.microsoft.com/office/powerpoint/2010/main" val="391835475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1" y="305815"/>
            <a:ext cx="5797296" cy="792000"/>
          </a:xfrm>
          <a:solidFill>
            <a:srgbClr val="FFFFFF"/>
          </a:solidFill>
        </p:spPr>
        <p:txBody>
          <a:bodyPr>
            <a:normAutofit/>
          </a:bodyPr>
          <a:lstStyle/>
          <a:p>
            <a:r>
              <a:rPr lang="ja-JP" altLang="en-US"/>
              <a:t>ログ情報実行結果</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667579" y="6319912"/>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13</a:t>
            </a:fld>
            <a:endParaRPr 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605A724B-0C6D-9740-8A38-76F39AFEE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61" y="1158961"/>
            <a:ext cx="5063067" cy="5648876"/>
          </a:xfrm>
          <a:prstGeom prst="rect">
            <a:avLst/>
          </a:prstGeom>
        </p:spPr>
      </p:pic>
      <p:sp>
        <p:nvSpPr>
          <p:cNvPr id="8" name="Content Placeholder 2">
            <a:extLst>
              <a:ext uri="{FF2B5EF4-FFF2-40B4-BE49-F238E27FC236}">
                <a16:creationId xmlns:a16="http://schemas.microsoft.com/office/drawing/2014/main" id="{7539815A-0D75-264A-A0E6-D2F8F81D33E0}"/>
              </a:ext>
            </a:extLst>
          </p:cNvPr>
          <p:cNvSpPr txBox="1">
            <a:spLocks/>
          </p:cNvSpPr>
          <p:nvPr/>
        </p:nvSpPr>
        <p:spPr>
          <a:xfrm>
            <a:off x="5516108" y="1158961"/>
            <a:ext cx="3090481" cy="51135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ja-JP" altLang="en-US">
                <a:solidFill>
                  <a:schemeClr val="tx1"/>
                </a:solidFill>
              </a:rPr>
              <a:t>キャプチャ開始からキャプチャクリアまでログ</a:t>
            </a:r>
            <a:endParaRPr lang="en-US" altLang="ja-JP" dirty="0">
              <a:solidFill>
                <a:schemeClr val="tx1"/>
              </a:solidFill>
            </a:endParaRPr>
          </a:p>
          <a:p>
            <a:pPr>
              <a:lnSpc>
                <a:spcPct val="90000"/>
              </a:lnSpc>
            </a:pPr>
            <a:r>
              <a:rPr lang="ja-JP" altLang="en-US">
                <a:solidFill>
                  <a:schemeClr val="tx1"/>
                </a:solidFill>
              </a:rPr>
              <a:t>ログ機能はオン・オフできる。（初期設置はオンとなる）</a:t>
            </a:r>
            <a:endParaRPr lang="en-US" altLang="ja-JP" dirty="0">
              <a:solidFill>
                <a:schemeClr val="tx1"/>
              </a:solidFill>
            </a:endParaRPr>
          </a:p>
          <a:p>
            <a:pPr marL="0" indent="0">
              <a:lnSpc>
                <a:spcPct val="90000"/>
              </a:lnSpc>
              <a:spcBef>
                <a:spcPts val="0"/>
              </a:spcBef>
              <a:buNone/>
            </a:pPr>
            <a:r>
              <a:rPr lang="ja-JP" altLang="en-US">
                <a:solidFill>
                  <a:schemeClr val="tx1"/>
                </a:solidFill>
              </a:rPr>
              <a:t>　</a:t>
            </a:r>
            <a:r>
              <a:rPr lang="ja-JP" altLang="en-US" sz="1200">
                <a:solidFill>
                  <a:srgbClr val="C00000"/>
                </a:solidFill>
              </a:rPr>
              <a:t>→　</a:t>
            </a:r>
            <a:r>
              <a:rPr lang="ja-JP" altLang="en-US" sz="1200" u="sng">
                <a:solidFill>
                  <a:srgbClr val="C00000"/>
                </a:solidFill>
              </a:rPr>
              <a:t>提案システムの必要条件４完了</a:t>
            </a:r>
            <a:endParaRPr lang="en-US" altLang="ja-JP" sz="1200" u="sng" dirty="0">
              <a:solidFill>
                <a:srgbClr val="C00000"/>
              </a:solidFill>
            </a:endParaRPr>
          </a:p>
          <a:p>
            <a:pPr>
              <a:lnSpc>
                <a:spcPct val="90000"/>
              </a:lnSpc>
            </a:pPr>
            <a:endParaRPr lang="en-US" altLang="ja-JP" sz="1500" dirty="0">
              <a:solidFill>
                <a:srgbClr val="404040"/>
              </a:solidFill>
            </a:endParaRPr>
          </a:p>
          <a:p>
            <a:pPr marL="457195" lvl="1" indent="0">
              <a:lnSpc>
                <a:spcPct val="90000"/>
              </a:lnSpc>
              <a:buFont typeface="Arial" panose="020B0604020202020204" pitchFamily="34" charset="0"/>
              <a:buNone/>
            </a:pPr>
            <a:endParaRPr lang="en-US" altLang="ja-JP" sz="1500" dirty="0">
              <a:solidFill>
                <a:srgbClr val="404040"/>
              </a:solidFill>
            </a:endParaRPr>
          </a:p>
        </p:txBody>
      </p:sp>
      <p:sp>
        <p:nvSpPr>
          <p:cNvPr id="9" name="Right Brace 8">
            <a:extLst>
              <a:ext uri="{FF2B5EF4-FFF2-40B4-BE49-F238E27FC236}">
                <a16:creationId xmlns:a16="http://schemas.microsoft.com/office/drawing/2014/main" id="{A033F8E2-7AA7-CE4C-87C3-C020B71D047A}"/>
              </a:ext>
            </a:extLst>
          </p:cNvPr>
          <p:cNvSpPr/>
          <p:nvPr/>
        </p:nvSpPr>
        <p:spPr>
          <a:xfrm>
            <a:off x="4611364" y="1427747"/>
            <a:ext cx="745958" cy="2213811"/>
          </a:xfrm>
          <a:prstGeom prst="rightBrace">
            <a:avLst>
              <a:gd name="adj1" fmla="val 8333"/>
              <a:gd name="adj2" fmla="val 78046"/>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JP"/>
          </a:p>
        </p:txBody>
      </p:sp>
      <p:sp>
        <p:nvSpPr>
          <p:cNvPr id="11" name="Right Brace 10">
            <a:extLst>
              <a:ext uri="{FF2B5EF4-FFF2-40B4-BE49-F238E27FC236}">
                <a16:creationId xmlns:a16="http://schemas.microsoft.com/office/drawing/2014/main" id="{5F21678C-F732-1D4D-B05A-B4DA561EE699}"/>
              </a:ext>
            </a:extLst>
          </p:cNvPr>
          <p:cNvSpPr/>
          <p:nvPr/>
        </p:nvSpPr>
        <p:spPr>
          <a:xfrm>
            <a:off x="4725144" y="3715712"/>
            <a:ext cx="745958" cy="2069699"/>
          </a:xfrm>
          <a:prstGeom prst="rightBrace">
            <a:avLst/>
          </a:pr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JP"/>
          </a:p>
        </p:txBody>
      </p:sp>
      <p:sp>
        <p:nvSpPr>
          <p:cNvPr id="12" name="Right Brace 11">
            <a:extLst>
              <a:ext uri="{FF2B5EF4-FFF2-40B4-BE49-F238E27FC236}">
                <a16:creationId xmlns:a16="http://schemas.microsoft.com/office/drawing/2014/main" id="{36791934-58D3-9446-A073-9CF7B77916EE}"/>
              </a:ext>
            </a:extLst>
          </p:cNvPr>
          <p:cNvSpPr/>
          <p:nvPr/>
        </p:nvSpPr>
        <p:spPr>
          <a:xfrm>
            <a:off x="4601757" y="5859565"/>
            <a:ext cx="745958" cy="712111"/>
          </a:xfrm>
          <a:prstGeom prst="rightBrace">
            <a:avLst/>
          </a:prstGeom>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JP"/>
          </a:p>
        </p:txBody>
      </p:sp>
      <p:sp>
        <p:nvSpPr>
          <p:cNvPr id="10" name="TextBox 9">
            <a:extLst>
              <a:ext uri="{FF2B5EF4-FFF2-40B4-BE49-F238E27FC236}">
                <a16:creationId xmlns:a16="http://schemas.microsoft.com/office/drawing/2014/main" id="{A5B70D87-3AC6-144E-BAF4-5144042637C8}"/>
              </a:ext>
            </a:extLst>
          </p:cNvPr>
          <p:cNvSpPr txBox="1"/>
          <p:nvPr/>
        </p:nvSpPr>
        <p:spPr>
          <a:xfrm>
            <a:off x="5347714" y="5600709"/>
            <a:ext cx="3090481" cy="1191816"/>
          </a:xfrm>
          <a:prstGeom prst="roundRect">
            <a:avLst/>
          </a:prstGeom>
          <a:ln w="28575"/>
        </p:spPr>
        <p:style>
          <a:lnRef idx="2">
            <a:schemeClr val="accent5"/>
          </a:lnRef>
          <a:fillRef idx="1">
            <a:schemeClr val="lt1"/>
          </a:fillRef>
          <a:effectRef idx="0">
            <a:schemeClr val="accent5"/>
          </a:effectRef>
          <a:fontRef idx="minor">
            <a:schemeClr val="dk1"/>
          </a:fontRef>
        </p:style>
        <p:txBody>
          <a:bodyPr wrap="square" rtlCol="0">
            <a:spAutoFit/>
          </a:bodyPr>
          <a:lstStyle/>
          <a:p>
            <a:r>
              <a:rPr lang="ja-JP" altLang="en-US" sz="1600"/>
              <a:t>パケットキャプチャをクリアする際に、ログファイルの終わりにキャプチャアクティビティ情報をまとめる</a:t>
            </a:r>
            <a:endParaRPr lang="en-US" altLang="ja-JP" sz="1600" dirty="0"/>
          </a:p>
        </p:txBody>
      </p:sp>
      <p:sp>
        <p:nvSpPr>
          <p:cNvPr id="14" name="TextBox 13">
            <a:extLst>
              <a:ext uri="{FF2B5EF4-FFF2-40B4-BE49-F238E27FC236}">
                <a16:creationId xmlns:a16="http://schemas.microsoft.com/office/drawing/2014/main" id="{B0202D9A-093B-F646-B7A4-F1BE566D0E06}"/>
              </a:ext>
            </a:extLst>
          </p:cNvPr>
          <p:cNvSpPr txBox="1"/>
          <p:nvPr/>
        </p:nvSpPr>
        <p:spPr>
          <a:xfrm>
            <a:off x="5471102" y="3990435"/>
            <a:ext cx="3377604" cy="1573197"/>
          </a:xfrm>
          <a:prstGeom prst="roundRect">
            <a:avLst/>
          </a:prstGeom>
          <a:ln w="28575"/>
        </p:spPr>
        <p:style>
          <a:lnRef idx="2">
            <a:schemeClr val="accent4"/>
          </a:lnRef>
          <a:fillRef idx="1">
            <a:schemeClr val="lt1"/>
          </a:fillRef>
          <a:effectRef idx="0">
            <a:schemeClr val="accent4"/>
          </a:effectRef>
          <a:fontRef idx="minor">
            <a:schemeClr val="dk1"/>
          </a:fontRef>
        </p:style>
        <p:txBody>
          <a:bodyPr wrap="square" rtlCol="0">
            <a:spAutoFit/>
          </a:bodyPr>
          <a:lstStyle/>
          <a:p>
            <a:pPr>
              <a:lnSpc>
                <a:spcPct val="90000"/>
              </a:lnSpc>
            </a:pPr>
            <a:r>
              <a:rPr lang="ja-JP" altLang="en-US" sz="1600">
                <a:solidFill>
                  <a:schemeClr val="tx1"/>
                </a:solidFill>
              </a:rPr>
              <a:t>キャプチャしたパケット情報をログする</a:t>
            </a:r>
            <a:endParaRPr lang="en-US" altLang="ja-JP" sz="1600" dirty="0">
              <a:solidFill>
                <a:schemeClr val="tx1"/>
              </a:solidFill>
            </a:endParaRPr>
          </a:p>
          <a:p>
            <a:pPr lvl="1">
              <a:lnSpc>
                <a:spcPct val="90000"/>
              </a:lnSpc>
              <a:buFont typeface="Wingdings" pitchFamily="2" charset="2"/>
              <a:buChar char="Ø"/>
            </a:pPr>
            <a:r>
              <a:rPr lang="ja-JP" altLang="en-US" sz="1600">
                <a:solidFill>
                  <a:schemeClr val="tx1"/>
                </a:solidFill>
              </a:rPr>
              <a:t>パケットキャプチャの</a:t>
            </a:r>
            <a:br>
              <a:rPr lang="en-US" altLang="ja-JP" sz="1600" dirty="0">
                <a:solidFill>
                  <a:schemeClr val="tx1"/>
                </a:solidFill>
              </a:rPr>
            </a:br>
            <a:r>
              <a:rPr lang="ja-JP" altLang="en-US" sz="1600">
                <a:solidFill>
                  <a:schemeClr val="tx1"/>
                </a:solidFill>
              </a:rPr>
              <a:t>開始・終了・再開・クリアボタンを押したら各アクティビティまで記録する</a:t>
            </a:r>
            <a:endParaRPr lang="en-US" altLang="ja-JP" sz="1600" dirty="0">
              <a:solidFill>
                <a:schemeClr val="tx1"/>
              </a:solidFill>
            </a:endParaRPr>
          </a:p>
        </p:txBody>
      </p:sp>
      <p:sp>
        <p:nvSpPr>
          <p:cNvPr id="16" name="TextBox 15">
            <a:extLst>
              <a:ext uri="{FF2B5EF4-FFF2-40B4-BE49-F238E27FC236}">
                <a16:creationId xmlns:a16="http://schemas.microsoft.com/office/drawing/2014/main" id="{7430AA2C-C688-F848-B091-63E518057DB7}"/>
              </a:ext>
            </a:extLst>
          </p:cNvPr>
          <p:cNvSpPr txBox="1"/>
          <p:nvPr/>
        </p:nvSpPr>
        <p:spPr>
          <a:xfrm>
            <a:off x="5347714" y="2969299"/>
            <a:ext cx="2855236" cy="919401"/>
          </a:xfrm>
          <a:prstGeom prst="roundRect">
            <a:avLst/>
          </a:prstGeom>
          <a:ln w="28575"/>
        </p:spPr>
        <p:style>
          <a:lnRef idx="2">
            <a:schemeClr val="accent3"/>
          </a:lnRef>
          <a:fillRef idx="1">
            <a:schemeClr val="lt1"/>
          </a:fillRef>
          <a:effectRef idx="0">
            <a:schemeClr val="accent3"/>
          </a:effectRef>
          <a:fontRef idx="minor">
            <a:schemeClr val="dk1"/>
          </a:fontRef>
        </p:style>
        <p:txBody>
          <a:bodyPr wrap="square" rtlCol="0">
            <a:spAutoFit/>
          </a:bodyPr>
          <a:lstStyle/>
          <a:p>
            <a:r>
              <a:rPr lang="ja-JP" altLang="en-US" sz="1600"/>
              <a:t>選択したデバイスの情報と</a:t>
            </a:r>
            <a:r>
              <a:rPr lang="ja-JP" altLang="en-US" sz="1600">
                <a:solidFill>
                  <a:schemeClr val="tx1"/>
                </a:solidFill>
              </a:rPr>
              <a:t>ローカルデバイスの</a:t>
            </a:r>
            <a:r>
              <a:rPr lang="en-US" altLang="ja-JP" sz="1600" dirty="0">
                <a:solidFill>
                  <a:schemeClr val="tx1"/>
                </a:solidFill>
              </a:rPr>
              <a:t>IP</a:t>
            </a:r>
            <a:r>
              <a:rPr lang="ja-JP" altLang="en-US" sz="1600">
                <a:solidFill>
                  <a:schemeClr val="tx1"/>
                </a:solidFill>
              </a:rPr>
              <a:t>の基本情報を記録する</a:t>
            </a:r>
            <a:endParaRPr lang="en-US" altLang="ja-JP" sz="1600" dirty="0">
              <a:solidFill>
                <a:schemeClr val="tx1"/>
              </a:solidFill>
            </a:endParaRPr>
          </a:p>
        </p:txBody>
      </p:sp>
    </p:spTree>
    <p:extLst>
      <p:ext uri="{BB962C8B-B14F-4D97-AF65-F5344CB8AC3E}">
        <p14:creationId xmlns:p14="http://schemas.microsoft.com/office/powerpoint/2010/main" val="205628679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まとめ</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018674" y="1545872"/>
            <a:ext cx="7188066" cy="4063971"/>
          </a:xfrm>
        </p:spPr>
        <p:txBody>
          <a:bodyPr>
            <a:normAutofit/>
          </a:bodyPr>
          <a:lstStyle/>
          <a:p>
            <a:pPr>
              <a:lnSpc>
                <a:spcPct val="90000"/>
              </a:lnSpc>
            </a:pPr>
            <a:r>
              <a:rPr lang="ja-JP" altLang="en-US" sz="1900">
                <a:solidFill>
                  <a:schemeClr val="tx1"/>
                </a:solidFill>
              </a:rPr>
              <a:t>提案システムの必要条件が全て達成できた</a:t>
            </a:r>
            <a:endParaRPr lang="en-US" altLang="ja-JP" sz="1900" dirty="0">
              <a:solidFill>
                <a:schemeClr val="tx1"/>
              </a:solidFill>
            </a:endParaRPr>
          </a:p>
          <a:p>
            <a:pPr>
              <a:lnSpc>
                <a:spcPct val="90000"/>
              </a:lnSpc>
            </a:pPr>
            <a:endParaRPr lang="en-US" altLang="ja-JP" sz="1700" dirty="0">
              <a:solidFill>
                <a:schemeClr val="tx1"/>
              </a:solidFill>
            </a:endParaRPr>
          </a:p>
          <a:p>
            <a:pPr>
              <a:lnSpc>
                <a:spcPct val="90000"/>
              </a:lnSpc>
            </a:pPr>
            <a:r>
              <a:rPr lang="en-US" altLang="ja-JP" sz="2000" dirty="0">
                <a:solidFill>
                  <a:schemeClr val="tx1"/>
                </a:solidFill>
              </a:rPr>
              <a:t>C#</a:t>
            </a:r>
            <a:r>
              <a:rPr lang="ja-JP" altLang="en-US" sz="2000">
                <a:solidFill>
                  <a:schemeClr val="tx1"/>
                </a:solidFill>
              </a:rPr>
              <a:t>を用いた</a:t>
            </a:r>
            <a:r>
              <a:rPr lang="en-US" altLang="ja-JP" sz="2000" dirty="0">
                <a:solidFill>
                  <a:schemeClr val="tx1"/>
                </a:solidFill>
              </a:rPr>
              <a:t>Windows</a:t>
            </a:r>
            <a:r>
              <a:rPr lang="ja-JP" altLang="en-US" sz="2000">
                <a:solidFill>
                  <a:schemeClr val="tx1"/>
                </a:solidFill>
              </a:rPr>
              <a:t>向けのパケット可視化システム開発</a:t>
            </a:r>
            <a:br>
              <a:rPr lang="en-US" altLang="ja-JP" sz="2000" dirty="0">
                <a:solidFill>
                  <a:schemeClr val="tx1"/>
                </a:solidFill>
              </a:rPr>
            </a:br>
            <a:r>
              <a:rPr lang="ja-JP" altLang="en-US" sz="2000">
                <a:solidFill>
                  <a:schemeClr val="tx1"/>
                </a:solidFill>
              </a:rPr>
              <a:t>を行った</a:t>
            </a:r>
            <a:endParaRPr lang="en-US" altLang="ja-JP" sz="2000" dirty="0">
              <a:solidFill>
                <a:schemeClr val="tx1"/>
              </a:solidFill>
            </a:endParaRPr>
          </a:p>
          <a:p>
            <a:pPr>
              <a:lnSpc>
                <a:spcPct val="90000"/>
              </a:lnSpc>
            </a:pPr>
            <a:endParaRPr lang="en-US" altLang="ja-JP" sz="1500" dirty="0">
              <a:solidFill>
                <a:schemeClr val="tx1"/>
              </a:solidFill>
            </a:endParaRPr>
          </a:p>
          <a:p>
            <a:pPr>
              <a:lnSpc>
                <a:spcPct val="90000"/>
              </a:lnSpc>
            </a:pPr>
            <a:r>
              <a:rPr lang="ja-JP" altLang="en-US" sz="1900">
                <a:solidFill>
                  <a:schemeClr val="tx1"/>
                </a:solidFill>
              </a:rPr>
              <a:t>今後の課題：</a:t>
            </a:r>
            <a:endParaRPr lang="en-US" altLang="ja-JP" sz="1900" dirty="0">
              <a:solidFill>
                <a:schemeClr val="tx1"/>
              </a:solidFill>
            </a:endParaRPr>
          </a:p>
          <a:p>
            <a:pPr marL="571500" lvl="1" indent="-342900">
              <a:lnSpc>
                <a:spcPct val="90000"/>
              </a:lnSpc>
              <a:buFont typeface="+mj-lt"/>
              <a:buAutoNum type="arabicPeriod"/>
            </a:pPr>
            <a:r>
              <a:rPr lang="ja-JP" altLang="en-US" sz="1700">
                <a:solidFill>
                  <a:schemeClr val="tx1"/>
                </a:solidFill>
              </a:rPr>
              <a:t>軽量なシステムを開発　（より良いリソース管理）</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一目で異常通信がわかるブラックリスト・ホワイトリスト機能を追加</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より良い可視化システムとして３次元の地図を追加</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ユーザビリティ評価</a:t>
            </a:r>
            <a:endParaRPr lang="en-US" altLang="ja-JP" sz="1700" dirty="0">
              <a:solidFill>
                <a:schemeClr val="tx1"/>
              </a:solidFill>
            </a:endParaRPr>
          </a:p>
          <a:p>
            <a:pPr>
              <a:lnSpc>
                <a:spcPct val="90000"/>
              </a:lnSpc>
            </a:pPr>
            <a:endParaRPr lang="en-US" altLang="ja-JP" sz="1500" dirty="0">
              <a:solidFill>
                <a:schemeClr val="tx1"/>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14</a:t>
            </a:fld>
            <a:endParaRPr lang="en-US" dirty="0"/>
          </a:p>
        </p:txBody>
      </p:sp>
    </p:spTree>
    <p:extLst>
      <p:ext uri="{BB962C8B-B14F-4D97-AF65-F5344CB8AC3E}">
        <p14:creationId xmlns:p14="http://schemas.microsoft.com/office/powerpoint/2010/main" val="243493868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補足：</a:t>
            </a:r>
            <a:r>
              <a:rPr lang="en-US" altLang="ja-JP" dirty="0"/>
              <a:t>UDP</a:t>
            </a:r>
            <a:r>
              <a:rPr lang="ja-JP" altLang="en-US"/>
              <a:t>の可視化問題</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545873"/>
            <a:ext cx="6584634" cy="3766254"/>
          </a:xfrm>
        </p:spPr>
        <p:txBody>
          <a:bodyPr>
            <a:normAutofit/>
          </a:bodyPr>
          <a:lstStyle/>
          <a:p>
            <a:pPr>
              <a:lnSpc>
                <a:spcPct val="90000"/>
              </a:lnSpc>
            </a:pPr>
            <a:r>
              <a:rPr lang="en-US" altLang="ja-JP" dirty="0">
                <a:solidFill>
                  <a:schemeClr val="tx1"/>
                </a:solidFill>
              </a:rPr>
              <a:t>UDP</a:t>
            </a:r>
            <a:r>
              <a:rPr lang="ja-JP" altLang="en-US">
                <a:solidFill>
                  <a:schemeClr val="tx1"/>
                </a:solidFill>
              </a:rPr>
              <a:t>は</a:t>
            </a:r>
            <a:r>
              <a:rPr lang="en-US" altLang="ja-JP" dirty="0">
                <a:solidFill>
                  <a:schemeClr val="tx1"/>
                </a:solidFill>
              </a:rPr>
              <a:t>TCP</a:t>
            </a:r>
            <a:r>
              <a:rPr lang="ja-JP" altLang="en-US">
                <a:solidFill>
                  <a:schemeClr val="tx1"/>
                </a:solidFill>
              </a:rPr>
              <a:t>と違って、プライベート・リザーブ</a:t>
            </a:r>
            <a:r>
              <a:rPr lang="en-US" altLang="ja-JP" dirty="0">
                <a:solidFill>
                  <a:schemeClr val="tx1"/>
                </a:solidFill>
              </a:rPr>
              <a:t>IP</a:t>
            </a:r>
            <a:r>
              <a:rPr lang="ja-JP" altLang="en-US">
                <a:solidFill>
                  <a:schemeClr val="tx1"/>
                </a:solidFill>
              </a:rPr>
              <a:t>アドレスが非常に多い。</a:t>
            </a:r>
            <a:endParaRPr lang="en-US" altLang="ja-JP" dirty="0">
              <a:solidFill>
                <a:schemeClr val="tx1"/>
              </a:solidFill>
            </a:endParaRPr>
          </a:p>
          <a:p>
            <a:pPr>
              <a:lnSpc>
                <a:spcPct val="90000"/>
              </a:lnSpc>
            </a:pPr>
            <a:r>
              <a:rPr lang="ja-JP" altLang="en-US">
                <a:solidFill>
                  <a:schemeClr val="tx1"/>
                </a:solidFill>
              </a:rPr>
              <a:t>可視化にすると、ゲオロケーション情報を必要だが、プライベート・リザーブ</a:t>
            </a:r>
            <a:r>
              <a:rPr lang="en-US" altLang="ja-JP" dirty="0">
                <a:solidFill>
                  <a:schemeClr val="tx1"/>
                </a:solidFill>
              </a:rPr>
              <a:t>IP</a:t>
            </a:r>
            <a:r>
              <a:rPr lang="ja-JP" altLang="en-US">
                <a:solidFill>
                  <a:schemeClr val="tx1"/>
                </a:solidFill>
              </a:rPr>
              <a:t>アドレスはデータベースを調べてもゲオロケーション情報を取得できない。</a:t>
            </a:r>
            <a:endParaRPr lang="en-US" altLang="ja-JP" dirty="0">
              <a:solidFill>
                <a:schemeClr val="tx1"/>
              </a:solidFill>
            </a:endParaRPr>
          </a:p>
          <a:p>
            <a:pPr>
              <a:lnSpc>
                <a:spcPct val="90000"/>
              </a:lnSpc>
            </a:pPr>
            <a:r>
              <a:rPr lang="ja-JP" altLang="en-US">
                <a:solidFill>
                  <a:schemeClr val="tx1"/>
                </a:solidFill>
              </a:rPr>
              <a:t>ゲオロケーションが取得できなければ、システムはエラーと表示されてしまう。</a:t>
            </a:r>
            <a:endParaRPr lang="en-US" altLang="ja-JP" dirty="0">
              <a:solidFill>
                <a:schemeClr val="tx1"/>
              </a:solidFill>
            </a:endParaRPr>
          </a:p>
          <a:p>
            <a:pPr>
              <a:lnSpc>
                <a:spcPct val="90000"/>
              </a:lnSpc>
            </a:pPr>
            <a:r>
              <a:rPr lang="ja-JP" altLang="en-US">
                <a:solidFill>
                  <a:schemeClr val="tx1"/>
                </a:solidFill>
              </a:rPr>
              <a:t>この問題より、</a:t>
            </a:r>
            <a:r>
              <a:rPr lang="en-US" altLang="ja-JP" dirty="0">
                <a:solidFill>
                  <a:schemeClr val="tx1"/>
                </a:solidFill>
              </a:rPr>
              <a:t>UDP</a:t>
            </a:r>
            <a:r>
              <a:rPr lang="ja-JP" altLang="en-US">
                <a:solidFill>
                  <a:schemeClr val="tx1"/>
                </a:solidFill>
              </a:rPr>
              <a:t>を可視化にすると、例外条件を多数追加必要で、安定なシステムを開発できたと判断するため、スタビリティテストをしなければならない。（時間の問題）</a:t>
            </a:r>
            <a:endParaRPr lang="en-US" altLang="ja-JP" dirty="0">
              <a:solidFill>
                <a:schemeClr val="tx1"/>
              </a:solidFill>
            </a:endParaRPr>
          </a:p>
          <a:p>
            <a:pPr>
              <a:lnSpc>
                <a:spcPct val="90000"/>
              </a:lnSpc>
            </a:pPr>
            <a:r>
              <a:rPr lang="ja-JP" altLang="en-US">
                <a:solidFill>
                  <a:schemeClr val="tx1"/>
                </a:solidFill>
              </a:rPr>
              <a:t>加えて、角例外を調べると、アルゴリズムの複雑度が高めてしまって、処理時間が増える可能性がある。</a:t>
            </a:r>
            <a:endParaRPr lang="en-US" altLang="ja-JP" dirty="0">
              <a:solidFill>
                <a:schemeClr val="tx1"/>
              </a:solidFill>
            </a:endParaRPr>
          </a:p>
          <a:p>
            <a:pPr>
              <a:lnSpc>
                <a:spcPct val="90000"/>
              </a:lnSpc>
            </a:pPr>
            <a:endParaRPr lang="en-US" altLang="ja-JP" sz="1500" dirty="0">
              <a:solidFill>
                <a:schemeClr val="tx1"/>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15</a:t>
            </a:fld>
            <a:endParaRPr lang="en-US" dirty="0"/>
          </a:p>
        </p:txBody>
      </p:sp>
    </p:spTree>
    <p:extLst>
      <p:ext uri="{BB962C8B-B14F-4D97-AF65-F5344CB8AC3E}">
        <p14:creationId xmlns:p14="http://schemas.microsoft.com/office/powerpoint/2010/main" val="405924138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9">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49072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603504" y="2404872"/>
            <a:ext cx="2283712" cy="1627792"/>
          </a:xfrm>
        </p:spPr>
        <p:txBody>
          <a:bodyPr vert="horz" lIns="274320" tIns="182880" rIns="274320" bIns="182880" rtlCol="0" anchor="ctr" anchorCtr="1">
            <a:normAutofit/>
          </a:bodyPr>
          <a:lstStyle/>
          <a:p>
            <a:r>
              <a:rPr lang="ja-JP" altLang="en-US" sz="1700"/>
              <a:t>補足：パケットキャプチャの</a:t>
            </a:r>
            <a:br>
              <a:rPr lang="en-US" altLang="ja-JP" sz="1700"/>
            </a:br>
            <a:r>
              <a:rPr lang="ja-JP" altLang="en-US" sz="1700"/>
              <a:t>フローチャート</a:t>
            </a:r>
            <a:endParaRPr lang="en-US" altLang="ja-JP" sz="1700"/>
          </a:p>
        </p:txBody>
      </p:sp>
      <p:pic>
        <p:nvPicPr>
          <p:cNvPr id="8" name="Picture 7" descr="Diagram&#10;&#10;Description automatically generated">
            <a:extLst>
              <a:ext uri="{FF2B5EF4-FFF2-40B4-BE49-F238E27FC236}">
                <a16:creationId xmlns:a16="http://schemas.microsoft.com/office/drawing/2014/main" id="{FC0A2ECE-E3D1-B843-A617-9B284D3A2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255" y="288758"/>
            <a:ext cx="4486989" cy="6479407"/>
          </a:xfrm>
          <a:prstGeom prst="rect">
            <a:avLst/>
          </a:prstGeom>
        </p:spPr>
      </p:pic>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606602" y="6309361"/>
            <a:ext cx="274320" cy="365760"/>
          </a:xfrm>
        </p:spPr>
        <p:txBody>
          <a:bodyPr vert="horz" lIns="18288" tIns="45720" rIns="18288" bIns="45720" rtlCol="0" anchor="ctr">
            <a:normAutofit/>
          </a:bodyPr>
          <a:lstStyle/>
          <a:p>
            <a:pPr>
              <a:lnSpc>
                <a:spcPct val="90000"/>
              </a:lnSpc>
              <a:spcAft>
                <a:spcPts val="600"/>
              </a:spcAft>
            </a:pPr>
            <a:fld id="{1F9AAD07-54C7-4EE9-A02A-F8984094B177}" type="slidenum">
              <a:rPr lang="en-US" smtClean="0"/>
              <a:pPr>
                <a:lnSpc>
                  <a:spcPct val="90000"/>
                </a:lnSpc>
                <a:spcAft>
                  <a:spcPts val="600"/>
                </a:spcAft>
              </a:pPr>
              <a:t>16</a:t>
            </a:fld>
            <a:endParaRPr lang="en-US" dirty="0"/>
          </a:p>
        </p:txBody>
      </p:sp>
    </p:spTree>
    <p:extLst>
      <p:ext uri="{BB962C8B-B14F-4D97-AF65-F5344CB8AC3E}">
        <p14:creationId xmlns:p14="http://schemas.microsoft.com/office/powerpoint/2010/main" val="124814626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49072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603504" y="2404872"/>
            <a:ext cx="2283712" cy="1627792"/>
          </a:xfrm>
        </p:spPr>
        <p:txBody>
          <a:bodyPr vert="horz" lIns="274320" tIns="182880" rIns="274320" bIns="182880" rtlCol="0" anchor="ctr" anchorCtr="1">
            <a:normAutofit/>
          </a:bodyPr>
          <a:lstStyle/>
          <a:p>
            <a:r>
              <a:rPr lang="ja-JP" altLang="en-US" sz="1700"/>
              <a:t>補足：デバイス自動選択機能の</a:t>
            </a:r>
            <a:br>
              <a:rPr lang="en-US" altLang="ja-JP" sz="1700"/>
            </a:br>
            <a:r>
              <a:rPr lang="ja-JP" altLang="en-US" sz="1700"/>
              <a:t>フローチャート</a:t>
            </a:r>
            <a:endParaRPr lang="en-US" altLang="ja-JP" sz="1700"/>
          </a:p>
        </p:txBody>
      </p:sp>
      <p:pic>
        <p:nvPicPr>
          <p:cNvPr id="5" name="Picture 4" descr="Diagram&#10;&#10;Description automatically generated">
            <a:extLst>
              <a:ext uri="{FF2B5EF4-FFF2-40B4-BE49-F238E27FC236}">
                <a16:creationId xmlns:a16="http://schemas.microsoft.com/office/drawing/2014/main" id="{EA593A37-8CC9-6D48-86A9-3B5BD281C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430" y="383969"/>
            <a:ext cx="4902501" cy="6090062"/>
          </a:xfrm>
          <a:prstGeom prst="rect">
            <a:avLst/>
          </a:prstGeom>
        </p:spPr>
      </p:pic>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vert="horz" lIns="18288" tIns="45720" rIns="18288" bIns="45720" rtlCol="0" anchor="ctr">
            <a:normAutofit/>
          </a:bodyPr>
          <a:lstStyle/>
          <a:p>
            <a:pPr>
              <a:lnSpc>
                <a:spcPct val="90000"/>
              </a:lnSpc>
              <a:spcAft>
                <a:spcPts val="600"/>
              </a:spcAft>
            </a:pPr>
            <a:fld id="{1F9AAD07-54C7-4EE9-A02A-F8984094B177}" type="slidenum">
              <a:rPr lang="en-US" smtClean="0"/>
              <a:pPr>
                <a:lnSpc>
                  <a:spcPct val="90000"/>
                </a:lnSpc>
                <a:spcAft>
                  <a:spcPts val="600"/>
                </a:spcAft>
              </a:pPr>
              <a:t>17</a:t>
            </a:fld>
            <a:endParaRPr lang="en-US" dirty="0"/>
          </a:p>
        </p:txBody>
      </p:sp>
    </p:spTree>
    <p:extLst>
      <p:ext uri="{BB962C8B-B14F-4D97-AF65-F5344CB8AC3E}">
        <p14:creationId xmlns:p14="http://schemas.microsoft.com/office/powerpoint/2010/main" val="117911555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研究の目的</a:t>
            </a:r>
            <a:endParaRPr lang="en-US" altLang="ja-JP"/>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540958"/>
            <a:ext cx="6584634" cy="3787346"/>
          </a:xfrm>
        </p:spPr>
        <p:txBody>
          <a:bodyPr>
            <a:normAutofit/>
          </a:bodyPr>
          <a:lstStyle/>
          <a:p>
            <a:pPr marL="0" indent="0">
              <a:lnSpc>
                <a:spcPct val="90000"/>
              </a:lnSpc>
              <a:buNone/>
            </a:pPr>
            <a:r>
              <a:rPr lang="ja-JP" altLang="en-US">
                <a:solidFill>
                  <a:schemeClr val="tx1"/>
                </a:solidFill>
              </a:rPr>
              <a:t>開発内容：</a:t>
            </a:r>
            <a:endParaRPr lang="en-US" altLang="ja-JP" dirty="0">
              <a:solidFill>
                <a:schemeClr val="tx1"/>
              </a:solidFill>
            </a:endParaRPr>
          </a:p>
          <a:p>
            <a:pPr>
              <a:lnSpc>
                <a:spcPct val="90000"/>
              </a:lnSpc>
            </a:pPr>
            <a:r>
              <a:rPr lang="ja-JP" altLang="en-US" sz="1600">
                <a:solidFill>
                  <a:schemeClr val="tx1"/>
                </a:solidFill>
              </a:rPr>
              <a:t>ローカルデバイスとの間で送受信されるデータパケットを可視化</a:t>
            </a:r>
            <a:br>
              <a:rPr lang="en-US" altLang="ja-JP" sz="1600" dirty="0">
                <a:solidFill>
                  <a:schemeClr val="tx1"/>
                </a:solidFill>
              </a:rPr>
            </a:br>
            <a:r>
              <a:rPr lang="ja-JP" altLang="en-US" sz="1600">
                <a:solidFill>
                  <a:schemeClr val="tx1"/>
                </a:solidFill>
              </a:rPr>
              <a:t>できるソフトウェア開発</a:t>
            </a:r>
            <a:endParaRPr lang="en-US" altLang="ja-JP" sz="1600" dirty="0">
              <a:solidFill>
                <a:schemeClr val="tx1"/>
              </a:solidFill>
            </a:endParaRPr>
          </a:p>
          <a:p>
            <a:pPr marL="0" indent="0">
              <a:lnSpc>
                <a:spcPct val="90000"/>
              </a:lnSpc>
              <a:buNone/>
            </a:pPr>
            <a:br>
              <a:rPr lang="en-US" altLang="ja-JP" sz="1500" dirty="0">
                <a:solidFill>
                  <a:schemeClr val="tx1"/>
                </a:solidFill>
              </a:rPr>
            </a:br>
            <a:r>
              <a:rPr lang="ja-JP" altLang="en-US">
                <a:solidFill>
                  <a:schemeClr val="tx1"/>
                </a:solidFill>
              </a:rPr>
              <a:t>目的：</a:t>
            </a:r>
            <a:endParaRPr lang="en-US" altLang="ja-JP" dirty="0">
              <a:solidFill>
                <a:schemeClr val="tx1"/>
              </a:solidFill>
            </a:endParaRPr>
          </a:p>
          <a:p>
            <a:pPr marL="342900" indent="-342900">
              <a:buFont typeface="+mj-lt"/>
              <a:buAutoNum type="arabicPeriod"/>
            </a:pPr>
            <a:r>
              <a:rPr lang="ja-JP" altLang="en-US" sz="1600">
                <a:solidFill>
                  <a:schemeClr val="tx1"/>
                </a:solidFill>
              </a:rPr>
              <a:t>個人の</a:t>
            </a:r>
            <a:r>
              <a:rPr lang="en-US" altLang="ja-JP" sz="1600" dirty="0">
                <a:solidFill>
                  <a:schemeClr val="tx1"/>
                </a:solidFill>
              </a:rPr>
              <a:t>PC</a:t>
            </a:r>
            <a:r>
              <a:rPr lang="ja-JP" altLang="en-US" sz="1600">
                <a:solidFill>
                  <a:schemeClr val="tx1"/>
                </a:solidFill>
              </a:rPr>
              <a:t>を安全に利用するために誰でも異常な通信を発見するための</a:t>
            </a:r>
            <a:r>
              <a:rPr lang="ja-JP" altLang="en-US" sz="1600" u="sng">
                <a:solidFill>
                  <a:schemeClr val="tx1"/>
                </a:solidFill>
              </a:rPr>
              <a:t>監視ツールソフトウェア</a:t>
            </a:r>
            <a:r>
              <a:rPr lang="ja-JP" altLang="en-US" sz="1600">
                <a:solidFill>
                  <a:schemeClr val="tx1"/>
                </a:solidFill>
              </a:rPr>
              <a:t>を開発</a:t>
            </a:r>
            <a:endParaRPr lang="en-US" altLang="ja-JP" sz="1600" dirty="0">
              <a:solidFill>
                <a:schemeClr val="tx1"/>
              </a:solidFill>
            </a:endParaRPr>
          </a:p>
          <a:p>
            <a:pPr marL="342900" indent="-342900">
              <a:lnSpc>
                <a:spcPct val="90000"/>
              </a:lnSpc>
              <a:buFont typeface="+mj-lt"/>
              <a:buAutoNum type="arabicPeriod"/>
            </a:pPr>
            <a:r>
              <a:rPr lang="en-US" altLang="ja-JP" sz="1600" dirty="0">
                <a:solidFill>
                  <a:schemeClr val="tx1"/>
                </a:solidFill>
              </a:rPr>
              <a:t>DDoS</a:t>
            </a:r>
            <a:r>
              <a:rPr lang="ja-JP" altLang="en-US" sz="1600">
                <a:solidFill>
                  <a:schemeClr val="tx1"/>
                </a:solidFill>
              </a:rPr>
              <a:t>攻撃対策のような</a:t>
            </a:r>
            <a:r>
              <a:rPr lang="ja-JP" altLang="en-US" sz="1600" u="sng">
                <a:solidFill>
                  <a:schemeClr val="tx1"/>
                </a:solidFill>
              </a:rPr>
              <a:t>異常な通信をユーザーが発見しやすく</a:t>
            </a:r>
            <a:r>
              <a:rPr lang="ja-JP" altLang="en-US" sz="1600">
                <a:solidFill>
                  <a:schemeClr val="tx1"/>
                </a:solidFill>
              </a:rPr>
              <a:t>するために、パケットの通信ログを </a:t>
            </a:r>
            <a:r>
              <a:rPr lang="en-US" altLang="ja-JP" sz="1600" dirty="0">
                <a:solidFill>
                  <a:schemeClr val="tx1"/>
                </a:solidFill>
              </a:rPr>
              <a:t>PC</a:t>
            </a:r>
            <a:r>
              <a:rPr lang="ja-JP" altLang="en-US" sz="1600">
                <a:solidFill>
                  <a:schemeClr val="tx1"/>
                </a:solidFill>
              </a:rPr>
              <a:t>上に作成 </a:t>
            </a:r>
            <a:endParaRPr lang="en-US" altLang="ja-JP" sz="1600" dirty="0">
              <a:solidFill>
                <a:schemeClr val="tx1"/>
              </a:solidFill>
            </a:endParaRPr>
          </a:p>
          <a:p>
            <a:pPr marL="342900" indent="-342900">
              <a:lnSpc>
                <a:spcPct val="90000"/>
              </a:lnSpc>
              <a:buFont typeface="+mj-lt"/>
              <a:buAutoNum type="arabicPeriod"/>
            </a:pPr>
            <a:r>
              <a:rPr lang="ja-JP" altLang="en-US" sz="1600" u="sng">
                <a:solidFill>
                  <a:schemeClr val="tx1"/>
                </a:solidFill>
              </a:rPr>
              <a:t>啓蒙目的</a:t>
            </a:r>
            <a:r>
              <a:rPr lang="ja-JP" altLang="en-US" sz="1600">
                <a:solidFill>
                  <a:schemeClr val="tx1"/>
                </a:solidFill>
              </a:rPr>
              <a:t>にデータパケットの原理が理解できる</a:t>
            </a:r>
            <a:endParaRPr lang="en-US" altLang="ja-JP" sz="1600" dirty="0">
              <a:solidFill>
                <a:schemeClr val="tx1"/>
              </a:solidFill>
            </a:endParaRPr>
          </a:p>
          <a:p>
            <a:pPr marL="0" indent="0">
              <a:lnSpc>
                <a:spcPct val="90000"/>
              </a:lnSpc>
              <a:buNone/>
            </a:pPr>
            <a:endParaRPr lang="ja-JP" altLang="en-US" sz="1600">
              <a:solidFill>
                <a:schemeClr val="tx1"/>
              </a:solidFill>
            </a:endParaRP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1</a:t>
            </a:fld>
            <a:endParaRPr lang="en-US" dirty="0"/>
          </a:p>
        </p:txBody>
      </p:sp>
    </p:spTree>
    <p:extLst>
      <p:ext uri="{BB962C8B-B14F-4D97-AF65-F5344CB8AC3E}">
        <p14:creationId xmlns:p14="http://schemas.microsoft.com/office/powerpoint/2010/main" val="291041003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パケット分析ツール</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681393"/>
            <a:ext cx="6584634" cy="3506475"/>
          </a:xfrm>
        </p:spPr>
        <p:txBody>
          <a:bodyPr>
            <a:normAutofit/>
          </a:bodyPr>
          <a:lstStyle/>
          <a:p>
            <a:pPr marL="0" indent="0">
              <a:lnSpc>
                <a:spcPct val="90000"/>
              </a:lnSpc>
              <a:buNone/>
            </a:pPr>
            <a:r>
              <a:rPr lang="ja-JP" altLang="en-US">
                <a:solidFill>
                  <a:schemeClr val="tx1"/>
                </a:solidFill>
              </a:rPr>
              <a:t>パケット分析ツール：</a:t>
            </a:r>
          </a:p>
          <a:p>
            <a:pPr>
              <a:lnSpc>
                <a:spcPct val="90000"/>
              </a:lnSpc>
            </a:pPr>
            <a:r>
              <a:rPr lang="en-US" altLang="ja-JP" dirty="0">
                <a:solidFill>
                  <a:schemeClr val="tx1"/>
                </a:solidFill>
              </a:rPr>
              <a:t>Wireshark</a:t>
            </a:r>
          </a:p>
          <a:p>
            <a:pPr marL="0" indent="0">
              <a:lnSpc>
                <a:spcPct val="90000"/>
              </a:lnSpc>
              <a:buNone/>
            </a:pPr>
            <a:r>
              <a:rPr lang="ja-JP" altLang="en-US">
                <a:solidFill>
                  <a:schemeClr val="tx1"/>
                </a:solidFill>
              </a:rPr>
              <a:t>特徴機能：</a:t>
            </a:r>
          </a:p>
          <a:p>
            <a:pPr>
              <a:lnSpc>
                <a:spcPct val="90000"/>
              </a:lnSpc>
            </a:pPr>
            <a:r>
              <a:rPr lang="ja-JP" altLang="en-US" sz="1600">
                <a:solidFill>
                  <a:schemeClr val="tx1"/>
                </a:solidFill>
              </a:rPr>
              <a:t>リアルタイムでパケットキャプチャ</a:t>
            </a:r>
          </a:p>
          <a:p>
            <a:pPr>
              <a:lnSpc>
                <a:spcPct val="90000"/>
              </a:lnSpc>
            </a:pPr>
            <a:r>
              <a:rPr lang="ja-JP" altLang="en-US" sz="1600">
                <a:solidFill>
                  <a:schemeClr val="tx1"/>
                </a:solidFill>
              </a:rPr>
              <a:t>フィルタリング（</a:t>
            </a:r>
            <a:r>
              <a:rPr lang="en-US" altLang="ja-JP" sz="1600" dirty="0">
                <a:solidFill>
                  <a:schemeClr val="tx1"/>
                </a:solidFill>
              </a:rPr>
              <a:t>IP</a:t>
            </a:r>
            <a:r>
              <a:rPr lang="ja-JP" altLang="en-US" sz="1600">
                <a:solidFill>
                  <a:schemeClr val="tx1"/>
                </a:solidFill>
              </a:rPr>
              <a:t>アドレスやプロトコル）</a:t>
            </a:r>
          </a:p>
          <a:p>
            <a:pPr marL="0" indent="0">
              <a:lnSpc>
                <a:spcPct val="90000"/>
              </a:lnSpc>
              <a:buNone/>
            </a:pPr>
            <a:r>
              <a:rPr lang="ja-JP" altLang="en-US">
                <a:solidFill>
                  <a:schemeClr val="tx1"/>
                </a:solidFill>
              </a:rPr>
              <a:t>問題点：</a:t>
            </a:r>
          </a:p>
          <a:p>
            <a:pPr>
              <a:lnSpc>
                <a:spcPct val="90000"/>
              </a:lnSpc>
            </a:pPr>
            <a:r>
              <a:rPr lang="ja-JP" altLang="en-US" sz="1600">
                <a:solidFill>
                  <a:schemeClr val="tx1"/>
                </a:solidFill>
              </a:rPr>
              <a:t>専門知識のない一般的なユーザは理解しにくい・使いづらい</a:t>
            </a:r>
            <a:endParaRPr lang="en-US" altLang="ja-JP" sz="1600" dirty="0">
              <a:solidFill>
                <a:schemeClr val="tx1"/>
              </a:solidFill>
            </a:endParaRPr>
          </a:p>
          <a:p>
            <a:pPr>
              <a:lnSpc>
                <a:spcPct val="90000"/>
              </a:lnSpc>
            </a:pPr>
            <a:r>
              <a:rPr lang="ja-JP" altLang="en-US" sz="1600">
                <a:solidFill>
                  <a:schemeClr val="tx1"/>
                </a:solidFill>
              </a:rPr>
              <a:t>位置情報はない</a:t>
            </a:r>
            <a:endParaRPr lang="en-US" altLang="ja-JP" sz="1600" dirty="0">
              <a:solidFill>
                <a:schemeClr val="tx1"/>
              </a:solidFill>
            </a:endParaRPr>
          </a:p>
          <a:p>
            <a:pPr>
              <a:lnSpc>
                <a:spcPct val="90000"/>
              </a:lnSpc>
            </a:pPr>
            <a:endParaRPr lang="en-US" altLang="ja-JP" sz="1500" dirty="0">
              <a:solidFill>
                <a:schemeClr val="tx1"/>
              </a:solidFill>
            </a:endParaRPr>
          </a:p>
          <a:p>
            <a:pPr>
              <a:lnSpc>
                <a:spcPct val="90000"/>
              </a:lnSpc>
            </a:pPr>
            <a:endParaRPr lang="ja-JP" altLang="en-US" sz="1500">
              <a:solidFill>
                <a:schemeClr val="tx1"/>
              </a:solidFill>
            </a:endParaRP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2</a:t>
            </a:fld>
            <a:endParaRPr lang="en-US" dirty="0"/>
          </a:p>
        </p:txBody>
      </p:sp>
    </p:spTree>
    <p:extLst>
      <p:ext uri="{BB962C8B-B14F-4D97-AF65-F5344CB8AC3E}">
        <p14:creationId xmlns:p14="http://schemas.microsoft.com/office/powerpoint/2010/main" val="346983374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パケット分析ツール</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3</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pic>
        <p:nvPicPr>
          <p:cNvPr id="9" name="Picture 8" descr="Graphical user interface&#10;&#10;Description automatically generated">
            <a:extLst>
              <a:ext uri="{FF2B5EF4-FFF2-40B4-BE49-F238E27FC236}">
                <a16:creationId xmlns:a16="http://schemas.microsoft.com/office/drawing/2014/main" id="{30340C33-CA25-484D-8A47-0A611A76D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158" y="1332241"/>
            <a:ext cx="7751683" cy="4680367"/>
          </a:xfrm>
          <a:prstGeom prst="rect">
            <a:avLst/>
          </a:prstGeom>
        </p:spPr>
      </p:pic>
      <p:sp>
        <p:nvSpPr>
          <p:cNvPr id="10" name="Content Placeholder 2">
            <a:extLst>
              <a:ext uri="{FF2B5EF4-FFF2-40B4-BE49-F238E27FC236}">
                <a16:creationId xmlns:a16="http://schemas.microsoft.com/office/drawing/2014/main" id="{1F8F53B1-FE8C-0F44-9BF2-ADE671CC207C}"/>
              </a:ext>
            </a:extLst>
          </p:cNvPr>
          <p:cNvSpPr>
            <a:spLocks noGrp="1"/>
          </p:cNvSpPr>
          <p:nvPr>
            <p:ph idx="1"/>
          </p:nvPr>
        </p:nvSpPr>
        <p:spPr>
          <a:xfrm>
            <a:off x="3103573" y="6017091"/>
            <a:ext cx="2936854" cy="383709"/>
          </a:xfrm>
        </p:spPr>
        <p:txBody>
          <a:bodyPr>
            <a:normAutofit/>
          </a:bodyPr>
          <a:lstStyle/>
          <a:p>
            <a:pPr marL="0" indent="0" algn="ctr">
              <a:lnSpc>
                <a:spcPct val="90000"/>
              </a:lnSpc>
              <a:buNone/>
            </a:pPr>
            <a:r>
              <a:rPr lang="en-US" altLang="ja-JP" sz="1500" dirty="0">
                <a:solidFill>
                  <a:srgbClr val="404040"/>
                </a:solidFill>
              </a:rPr>
              <a:t>Wireshark</a:t>
            </a:r>
            <a:r>
              <a:rPr lang="ja-JP" altLang="en-US" sz="1500">
                <a:solidFill>
                  <a:srgbClr val="404040"/>
                </a:solidFill>
              </a:rPr>
              <a:t>の例</a:t>
            </a: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Tree>
    <p:extLst>
      <p:ext uri="{BB962C8B-B14F-4D97-AF65-F5344CB8AC3E}">
        <p14:creationId xmlns:p14="http://schemas.microsoft.com/office/powerpoint/2010/main" val="217567232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トラフィック可視化システム</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706033"/>
            <a:ext cx="6584634" cy="3445933"/>
          </a:xfrm>
        </p:spPr>
        <p:txBody>
          <a:bodyPr>
            <a:normAutofit/>
          </a:bodyPr>
          <a:lstStyle/>
          <a:p>
            <a:pPr marL="0" indent="0">
              <a:lnSpc>
                <a:spcPct val="90000"/>
              </a:lnSpc>
              <a:buNone/>
            </a:pPr>
            <a:r>
              <a:rPr lang="ja-JP" altLang="en-US">
                <a:solidFill>
                  <a:schemeClr val="tx1"/>
                </a:solidFill>
              </a:rPr>
              <a:t>トラフィック可視化システムの研究：</a:t>
            </a:r>
          </a:p>
          <a:p>
            <a:pPr>
              <a:lnSpc>
                <a:spcPct val="90000"/>
              </a:lnSpc>
            </a:pPr>
            <a:r>
              <a:rPr lang="en-US" altLang="ja-JP" sz="1600" dirty="0">
                <a:solidFill>
                  <a:schemeClr val="tx1"/>
                </a:solidFill>
              </a:rPr>
              <a:t>NICTER</a:t>
            </a:r>
          </a:p>
          <a:p>
            <a:pPr lvl="1">
              <a:lnSpc>
                <a:spcPct val="90000"/>
              </a:lnSpc>
              <a:buFont typeface="Wingdings" pitchFamily="2" charset="2"/>
              <a:buChar char="Ø"/>
            </a:pPr>
            <a:r>
              <a:rPr lang="ja-JP" altLang="en-US" sz="1400">
                <a:solidFill>
                  <a:schemeClr val="tx1"/>
                </a:solidFill>
              </a:rPr>
              <a:t>情報通信研究機構</a:t>
            </a:r>
            <a:r>
              <a:rPr lang="en-US" altLang="ja-JP" sz="1400" dirty="0">
                <a:solidFill>
                  <a:schemeClr val="tx1"/>
                </a:solidFill>
              </a:rPr>
              <a:t>(NICT)</a:t>
            </a:r>
            <a:r>
              <a:rPr lang="ja-JP" altLang="en-US" sz="1400">
                <a:solidFill>
                  <a:schemeClr val="tx1"/>
                </a:solidFill>
              </a:rPr>
              <a:t>の研究プロジェクト</a:t>
            </a:r>
            <a:endParaRPr lang="en-US" altLang="ja-JP" sz="1400" dirty="0">
              <a:solidFill>
                <a:schemeClr val="tx1"/>
              </a:solidFill>
            </a:endParaRPr>
          </a:p>
          <a:p>
            <a:pPr lvl="1">
              <a:lnSpc>
                <a:spcPct val="90000"/>
              </a:lnSpc>
              <a:buFont typeface="Wingdings" pitchFamily="2" charset="2"/>
              <a:buChar char="Ø"/>
            </a:pPr>
            <a:r>
              <a:rPr lang="ja-JP" altLang="en-US" sz="1400">
                <a:solidFill>
                  <a:schemeClr val="tx1"/>
                </a:solidFill>
              </a:rPr>
              <a:t>具体的なシステム：</a:t>
            </a:r>
            <a:endParaRPr lang="en-US" altLang="ja-JP" sz="1400" dirty="0">
              <a:solidFill>
                <a:schemeClr val="tx1"/>
              </a:solidFill>
            </a:endParaRPr>
          </a:p>
          <a:p>
            <a:pPr lvl="2">
              <a:lnSpc>
                <a:spcPct val="90000"/>
              </a:lnSpc>
              <a:buFont typeface="Wingdings" pitchFamily="2" charset="2"/>
              <a:buChar char="Ø"/>
            </a:pPr>
            <a:r>
              <a:rPr lang="en-US" altLang="ja-JP" sz="1400" dirty="0">
                <a:solidFill>
                  <a:schemeClr val="tx1"/>
                </a:solidFill>
              </a:rPr>
              <a:t>ATLAS</a:t>
            </a:r>
          </a:p>
          <a:p>
            <a:pPr lvl="2">
              <a:lnSpc>
                <a:spcPct val="90000"/>
              </a:lnSpc>
              <a:buFont typeface="Wingdings" pitchFamily="2" charset="2"/>
              <a:buChar char="Ø"/>
            </a:pPr>
            <a:r>
              <a:rPr lang="en-US" altLang="ja-JP" sz="1400" dirty="0">
                <a:solidFill>
                  <a:schemeClr val="tx1"/>
                </a:solidFill>
              </a:rPr>
              <a:t>DAEDALUS</a:t>
            </a:r>
            <a:endParaRPr lang="ja-JP" altLang="en-US" sz="1400">
              <a:solidFill>
                <a:schemeClr val="tx1"/>
              </a:solidFill>
            </a:endParaRPr>
          </a:p>
          <a:p>
            <a:pPr marL="0" indent="0">
              <a:lnSpc>
                <a:spcPct val="90000"/>
              </a:lnSpc>
              <a:buNone/>
            </a:pPr>
            <a:r>
              <a:rPr lang="ja-JP" altLang="en-US">
                <a:solidFill>
                  <a:schemeClr val="tx1"/>
                </a:solidFill>
              </a:rPr>
              <a:t>特徴機能：</a:t>
            </a:r>
          </a:p>
          <a:p>
            <a:pPr>
              <a:lnSpc>
                <a:spcPct val="90000"/>
              </a:lnSpc>
            </a:pPr>
            <a:r>
              <a:rPr lang="ja-JP" altLang="en-US" sz="1600">
                <a:solidFill>
                  <a:schemeClr val="tx1"/>
                </a:solidFill>
              </a:rPr>
              <a:t>プロトコルの自動解析</a:t>
            </a:r>
            <a:endParaRPr lang="en-US" altLang="ja-JP" sz="1600" dirty="0">
              <a:solidFill>
                <a:schemeClr val="tx1"/>
              </a:solidFill>
            </a:endParaRPr>
          </a:p>
          <a:p>
            <a:pPr>
              <a:lnSpc>
                <a:spcPct val="90000"/>
              </a:lnSpc>
            </a:pPr>
            <a:r>
              <a:rPr lang="ja-JP" altLang="en-US" sz="1600">
                <a:solidFill>
                  <a:schemeClr val="tx1"/>
                </a:solidFill>
              </a:rPr>
              <a:t>日本国内のパケット通信のトラフィック可視化</a:t>
            </a:r>
            <a:endParaRPr lang="en-US" altLang="ja-JP" sz="1600" dirty="0">
              <a:solidFill>
                <a:schemeClr val="tx1"/>
              </a:solidFill>
            </a:endParaRPr>
          </a:p>
          <a:p>
            <a:pPr>
              <a:lnSpc>
                <a:spcPct val="90000"/>
              </a:lnSpc>
            </a:pPr>
            <a:endParaRPr lang="en-US" altLang="ja-JP" sz="1600" dirty="0">
              <a:solidFill>
                <a:schemeClr val="tx1"/>
              </a:solidFill>
            </a:endParaRPr>
          </a:p>
          <a:p>
            <a:pPr marL="0" indent="0">
              <a:lnSpc>
                <a:spcPct val="90000"/>
              </a:lnSpc>
              <a:buNone/>
            </a:pPr>
            <a:endParaRPr lang="en-US" altLang="ja-JP" sz="1500" dirty="0">
              <a:solidFill>
                <a:srgbClr val="404040"/>
              </a:solidFill>
            </a:endParaRPr>
          </a:p>
          <a:p>
            <a:pPr>
              <a:lnSpc>
                <a:spcPct val="90000"/>
              </a:lnSpc>
            </a:pPr>
            <a:endParaRPr lang="ja-JP" altLang="en-US" sz="150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4</a:t>
            </a:fld>
            <a:endParaRPr lang="en-US" dirty="0"/>
          </a:p>
        </p:txBody>
      </p:sp>
    </p:spTree>
    <p:extLst>
      <p:ext uri="{BB962C8B-B14F-4D97-AF65-F5344CB8AC3E}">
        <p14:creationId xmlns:p14="http://schemas.microsoft.com/office/powerpoint/2010/main" val="327893340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トラフィック可視化システム</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5</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sp>
        <p:nvSpPr>
          <p:cNvPr id="10" name="Content Placeholder 2">
            <a:extLst>
              <a:ext uri="{FF2B5EF4-FFF2-40B4-BE49-F238E27FC236}">
                <a16:creationId xmlns:a16="http://schemas.microsoft.com/office/drawing/2014/main" id="{1F8F53B1-FE8C-0F44-9BF2-ADE671CC207C}"/>
              </a:ext>
            </a:extLst>
          </p:cNvPr>
          <p:cNvSpPr>
            <a:spLocks noGrp="1"/>
          </p:cNvSpPr>
          <p:nvPr>
            <p:ph idx="1"/>
          </p:nvPr>
        </p:nvSpPr>
        <p:spPr>
          <a:xfrm>
            <a:off x="3103572" y="6081919"/>
            <a:ext cx="2936854" cy="383709"/>
          </a:xfrm>
        </p:spPr>
        <p:txBody>
          <a:bodyPr>
            <a:normAutofit/>
          </a:bodyPr>
          <a:lstStyle/>
          <a:p>
            <a:pPr marL="0" lvl="0" indent="0" algn="ctr">
              <a:buNone/>
            </a:pPr>
            <a:r>
              <a:rPr lang="en-US" altLang="ja-JP" sz="1500" dirty="0">
                <a:solidFill>
                  <a:srgbClr val="404040"/>
                </a:solidFill>
              </a:rPr>
              <a:t>NICTER(ATLAS)</a:t>
            </a:r>
            <a:r>
              <a:rPr lang="ja-JP" altLang="en-US" sz="1500">
                <a:solidFill>
                  <a:srgbClr val="404040"/>
                </a:solidFill>
              </a:rPr>
              <a:t>の例</a:t>
            </a:r>
            <a:r>
              <a:rPr lang="en-US" altLang="ja-JP" sz="1600" baseline="30000" dirty="0"/>
              <a:t>[1]</a:t>
            </a: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78D13408-9ED5-8C4B-B862-559690B2F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795" y="1355019"/>
            <a:ext cx="6528407" cy="4707671"/>
          </a:xfrm>
          <a:prstGeom prst="rect">
            <a:avLst/>
          </a:prstGeom>
        </p:spPr>
      </p:pic>
      <p:sp>
        <p:nvSpPr>
          <p:cNvPr id="12" name="TextBox 11">
            <a:extLst>
              <a:ext uri="{FF2B5EF4-FFF2-40B4-BE49-F238E27FC236}">
                <a16:creationId xmlns:a16="http://schemas.microsoft.com/office/drawing/2014/main" id="{8F39D838-D303-854B-A1D8-65769B9C47F3}"/>
              </a:ext>
            </a:extLst>
          </p:cNvPr>
          <p:cNvSpPr txBox="1"/>
          <p:nvPr/>
        </p:nvSpPr>
        <p:spPr>
          <a:xfrm>
            <a:off x="6485123" y="6611779"/>
            <a:ext cx="3168136" cy="246221"/>
          </a:xfrm>
          <a:prstGeom prst="rect">
            <a:avLst/>
          </a:prstGeom>
          <a:noFill/>
        </p:spPr>
        <p:txBody>
          <a:bodyPr wrap="square" rtlCol="0">
            <a:spAutoFit/>
          </a:bodyPr>
          <a:lstStyle/>
          <a:p>
            <a:r>
              <a:rPr lang="LID4096" altLang="ja-JP" sz="1000" dirty="0"/>
              <a:t>[1] </a:t>
            </a:r>
            <a:r>
              <a:rPr lang="LID4096" altLang="ja-JP" sz="1000"/>
              <a:t>: </a:t>
            </a:r>
            <a:r>
              <a:rPr lang="en-US" altLang="ja-JP" sz="1000" dirty="0">
                <a:hlinkClick r:id="rId4"/>
              </a:rPr>
              <a:t>https://www.nicter.jp/atlas</a:t>
            </a:r>
            <a:endParaRPr lang="ja-JP" altLang="en-US" sz="1000"/>
          </a:p>
        </p:txBody>
      </p:sp>
    </p:spTree>
    <p:extLst>
      <p:ext uri="{BB962C8B-B14F-4D97-AF65-F5344CB8AC3E}">
        <p14:creationId xmlns:p14="http://schemas.microsoft.com/office/powerpoint/2010/main" val="251120477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提案手法</a:t>
            </a:r>
            <a:endParaRPr lang="en-US" altLang="ja-JP" dirty="0"/>
          </a:p>
        </p:txBody>
      </p:sp>
      <p:sp>
        <p:nvSpPr>
          <p:cNvPr id="3" name="Content Placeholder 2">
            <a:extLst>
              <a:ext uri="{FF2B5EF4-FFF2-40B4-BE49-F238E27FC236}">
                <a16:creationId xmlns:a16="http://schemas.microsoft.com/office/drawing/2014/main" id="{16F3FE2F-2F0D-416F-B18B-8525B3BD0ED1}"/>
              </a:ext>
            </a:extLst>
          </p:cNvPr>
          <p:cNvSpPr>
            <a:spLocks noGrp="1"/>
          </p:cNvSpPr>
          <p:nvPr>
            <p:ph idx="1"/>
          </p:nvPr>
        </p:nvSpPr>
        <p:spPr>
          <a:xfrm>
            <a:off x="1279683" y="1545873"/>
            <a:ext cx="6584634" cy="3766254"/>
          </a:xfrm>
        </p:spPr>
        <p:txBody>
          <a:bodyPr>
            <a:normAutofit fontScale="92500" lnSpcReduction="10000"/>
          </a:bodyPr>
          <a:lstStyle/>
          <a:p>
            <a:pPr>
              <a:lnSpc>
                <a:spcPct val="90000"/>
              </a:lnSpc>
            </a:pPr>
            <a:r>
              <a:rPr lang="en-US" altLang="ja-JP" sz="1900" dirty="0">
                <a:solidFill>
                  <a:schemeClr val="tx1"/>
                </a:solidFill>
              </a:rPr>
              <a:t>Windows</a:t>
            </a:r>
            <a:r>
              <a:rPr lang="ja-JP" altLang="en-US" sz="1900">
                <a:solidFill>
                  <a:schemeClr val="tx1"/>
                </a:solidFill>
              </a:rPr>
              <a:t>向けの</a:t>
            </a:r>
            <a:r>
              <a:rPr lang="en-US" altLang="ja-JP" sz="1900" dirty="0">
                <a:solidFill>
                  <a:schemeClr val="tx1"/>
                </a:solidFill>
              </a:rPr>
              <a:t>Wireshark</a:t>
            </a:r>
            <a:r>
              <a:rPr lang="ja-JP" altLang="en-US" sz="1900">
                <a:solidFill>
                  <a:schemeClr val="tx1"/>
                </a:solidFill>
              </a:rPr>
              <a:t>のようなパケット分析ツールと</a:t>
            </a:r>
            <a:r>
              <a:rPr lang="en-US" altLang="ja-JP" sz="1900" dirty="0">
                <a:solidFill>
                  <a:schemeClr val="tx1"/>
                </a:solidFill>
              </a:rPr>
              <a:t>NICTER</a:t>
            </a:r>
            <a:r>
              <a:rPr lang="ja-JP" altLang="en-US" sz="1900">
                <a:solidFill>
                  <a:schemeClr val="tx1"/>
                </a:solidFill>
              </a:rPr>
              <a:t>のようなトラフィック可視化システムの基本機能を統合するシステムを開発</a:t>
            </a:r>
            <a:endParaRPr lang="en-US" altLang="ja-JP" sz="1900" dirty="0">
              <a:solidFill>
                <a:schemeClr val="tx1"/>
              </a:solidFill>
            </a:endParaRPr>
          </a:p>
          <a:p>
            <a:pPr>
              <a:lnSpc>
                <a:spcPct val="90000"/>
              </a:lnSpc>
            </a:pPr>
            <a:endParaRPr lang="en-US" altLang="ja-JP" sz="1500" dirty="0">
              <a:solidFill>
                <a:schemeClr val="tx1"/>
              </a:solidFill>
            </a:endParaRPr>
          </a:p>
          <a:p>
            <a:pPr>
              <a:lnSpc>
                <a:spcPct val="90000"/>
              </a:lnSpc>
            </a:pPr>
            <a:r>
              <a:rPr lang="ja-JP" altLang="en-US" sz="1900">
                <a:solidFill>
                  <a:schemeClr val="tx1"/>
                </a:solidFill>
              </a:rPr>
              <a:t>提案システムの必要条件：</a:t>
            </a:r>
            <a:endParaRPr lang="en-US" altLang="ja-JP" sz="1900" dirty="0">
              <a:solidFill>
                <a:schemeClr val="tx1"/>
              </a:solidFill>
            </a:endParaRPr>
          </a:p>
          <a:p>
            <a:pPr marL="571500" lvl="1" indent="-342900">
              <a:lnSpc>
                <a:spcPct val="90000"/>
              </a:lnSpc>
              <a:buFont typeface="+mj-lt"/>
              <a:buAutoNum type="arabicPeriod"/>
            </a:pPr>
            <a:r>
              <a:rPr lang="ja-JP" altLang="en-US" sz="1700">
                <a:solidFill>
                  <a:schemeClr val="tx1"/>
                </a:solidFill>
              </a:rPr>
              <a:t>ネットワークデバイスを指定（ターゲット）できる</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リアルタイムでパケットを取得・基本情報を分析できる</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パケットの送受信を可視化できる</a:t>
            </a:r>
            <a:endParaRPr lang="en-US" altLang="ja-JP" sz="1700" dirty="0">
              <a:solidFill>
                <a:schemeClr val="tx1"/>
              </a:solidFill>
            </a:endParaRPr>
          </a:p>
          <a:p>
            <a:pPr marL="571500" lvl="1" indent="-342900">
              <a:lnSpc>
                <a:spcPct val="90000"/>
              </a:lnSpc>
              <a:buFont typeface="+mj-lt"/>
              <a:buAutoNum type="arabicPeriod"/>
            </a:pPr>
            <a:r>
              <a:rPr lang="ja-JP" altLang="en-US" sz="1700">
                <a:solidFill>
                  <a:schemeClr val="tx1"/>
                </a:solidFill>
              </a:rPr>
              <a:t>キャップチャしたパケット情報をログする</a:t>
            </a:r>
            <a:endParaRPr lang="en-US" altLang="ja-JP" sz="1700" dirty="0">
              <a:solidFill>
                <a:schemeClr val="tx1"/>
              </a:solidFill>
            </a:endParaRPr>
          </a:p>
          <a:p>
            <a:pPr marL="571500" lvl="1" indent="-342900">
              <a:lnSpc>
                <a:spcPct val="90000"/>
              </a:lnSpc>
              <a:buFont typeface="+mj-lt"/>
              <a:buAutoNum type="arabicPeriod"/>
            </a:pPr>
            <a:endParaRPr lang="en-US" altLang="ja-JP" dirty="0">
              <a:solidFill>
                <a:schemeClr val="tx1"/>
              </a:solidFill>
            </a:endParaRPr>
          </a:p>
          <a:p>
            <a:pPr>
              <a:lnSpc>
                <a:spcPct val="90000"/>
              </a:lnSpc>
            </a:pPr>
            <a:r>
              <a:rPr lang="ja-JP" altLang="en-US" sz="1900">
                <a:solidFill>
                  <a:schemeClr val="tx1"/>
                </a:solidFill>
              </a:rPr>
              <a:t>システムのキーワード：</a:t>
            </a:r>
            <a:endParaRPr lang="en-US" altLang="ja-JP" sz="1900" dirty="0">
              <a:solidFill>
                <a:schemeClr val="tx1"/>
              </a:solidFill>
            </a:endParaRPr>
          </a:p>
          <a:p>
            <a:pPr marL="228600" lvl="1" indent="0">
              <a:lnSpc>
                <a:spcPct val="90000"/>
              </a:lnSpc>
              <a:buNone/>
            </a:pPr>
            <a:r>
              <a:rPr lang="ja-JP" altLang="en-US" sz="1700" u="sng">
                <a:solidFill>
                  <a:schemeClr val="tx1"/>
                </a:solidFill>
              </a:rPr>
              <a:t>可視化</a:t>
            </a:r>
            <a:r>
              <a:rPr lang="ja-JP" altLang="en-US" sz="1700">
                <a:solidFill>
                  <a:schemeClr val="tx1"/>
                </a:solidFill>
              </a:rPr>
              <a:t>・</a:t>
            </a:r>
            <a:r>
              <a:rPr lang="ja-JP" altLang="en-US" sz="1700" u="sng">
                <a:solidFill>
                  <a:schemeClr val="tx1"/>
                </a:solidFill>
              </a:rPr>
              <a:t>パケットキャプチャ</a:t>
            </a:r>
            <a:r>
              <a:rPr lang="ja-JP" altLang="en-US" sz="1700">
                <a:solidFill>
                  <a:schemeClr val="tx1"/>
                </a:solidFill>
              </a:rPr>
              <a:t>・</a:t>
            </a:r>
            <a:r>
              <a:rPr lang="en-US" altLang="ja-JP" sz="1700" u="sng" dirty="0">
                <a:solidFill>
                  <a:schemeClr val="tx1"/>
                </a:solidFill>
              </a:rPr>
              <a:t>UI</a:t>
            </a:r>
          </a:p>
          <a:p>
            <a:pPr>
              <a:lnSpc>
                <a:spcPct val="90000"/>
              </a:lnSpc>
            </a:pPr>
            <a:endParaRPr lang="ja-JP" altLang="en-US" sz="150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marL="342900" indent="-342900">
              <a:lnSpc>
                <a:spcPct val="90000"/>
              </a:lnSpc>
              <a:buFont typeface="+mj-lt"/>
              <a:buAutoNum type="arabicPeriod"/>
            </a:pPr>
            <a:endParaRPr lang="en-US" altLang="ja-JP" sz="1500" dirty="0">
              <a:solidFill>
                <a:srgbClr val="404040"/>
              </a:solidFill>
            </a:endParaRPr>
          </a:p>
          <a:p>
            <a:pPr>
              <a:lnSpc>
                <a:spcPct val="90000"/>
              </a:lnSpc>
            </a:pPr>
            <a:endParaRPr lang="en-US" altLang="ja-JP" sz="1500" dirty="0">
              <a:solidFill>
                <a:srgbClr val="404040"/>
              </a:solidFill>
            </a:endParaRPr>
          </a:p>
          <a:p>
            <a:pPr marL="457195" lvl="1" indent="0">
              <a:lnSpc>
                <a:spcPct val="90000"/>
              </a:lnSpc>
              <a:buNone/>
            </a:pPr>
            <a:endParaRPr lang="en-US" altLang="ja-JP" sz="1500" dirty="0">
              <a:solidFill>
                <a:srgbClr val="404040"/>
              </a:solidFill>
            </a:endParaRPr>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6</a:t>
            </a:fld>
            <a:endParaRPr lang="en-US" dirty="0"/>
          </a:p>
        </p:txBody>
      </p:sp>
    </p:spTree>
    <p:extLst>
      <p:ext uri="{BB962C8B-B14F-4D97-AF65-F5344CB8AC3E}">
        <p14:creationId xmlns:p14="http://schemas.microsoft.com/office/powerpoint/2010/main" val="256317363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提案手法・実験方法</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83973" y="6369305"/>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7</a:t>
            </a:fld>
            <a:endParaRPr lang="en-US" dirty="0"/>
          </a:p>
        </p:txBody>
      </p:sp>
      <p:sp>
        <p:nvSpPr>
          <p:cNvPr id="15" name="Content Placeholder 2">
            <a:extLst>
              <a:ext uri="{FF2B5EF4-FFF2-40B4-BE49-F238E27FC236}">
                <a16:creationId xmlns:a16="http://schemas.microsoft.com/office/drawing/2014/main" id="{32F1E56F-2F88-F547-9196-B8E6F39F0A35}"/>
              </a:ext>
            </a:extLst>
          </p:cNvPr>
          <p:cNvSpPr txBox="1">
            <a:spLocks/>
          </p:cNvSpPr>
          <p:nvPr/>
        </p:nvSpPr>
        <p:spPr>
          <a:xfrm>
            <a:off x="827484" y="1561515"/>
            <a:ext cx="7567760" cy="48437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altLang="ja-JP" sz="1600"/>
          </a:p>
          <a:p>
            <a:pPr marL="457195" lvl="1" indent="0">
              <a:buFont typeface="Arial" panose="020B0604020202020204" pitchFamily="34" charset="0"/>
              <a:buNone/>
            </a:pPr>
            <a:endParaRPr lang="en-US" altLang="ja-JP" sz="1400" dirty="0"/>
          </a:p>
        </p:txBody>
      </p:sp>
      <p:graphicFrame>
        <p:nvGraphicFramePr>
          <p:cNvPr id="16" name="Diagram 15">
            <a:extLst>
              <a:ext uri="{FF2B5EF4-FFF2-40B4-BE49-F238E27FC236}">
                <a16:creationId xmlns:a16="http://schemas.microsoft.com/office/drawing/2014/main" id="{2A87E1BE-806D-4D49-A25A-6B9B61EB22EE}"/>
              </a:ext>
            </a:extLst>
          </p:cNvPr>
          <p:cNvGraphicFramePr/>
          <p:nvPr>
            <p:extLst>
              <p:ext uri="{D42A27DB-BD31-4B8C-83A1-F6EECF244321}">
                <p14:modId xmlns:p14="http://schemas.microsoft.com/office/powerpoint/2010/main" val="1281476209"/>
              </p:ext>
            </p:extLst>
          </p:nvPr>
        </p:nvGraphicFramePr>
        <p:xfrm>
          <a:off x="395416" y="1639330"/>
          <a:ext cx="8361405" cy="4571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8D90CE28-FDC5-B84A-BD8A-D8246B89D24A}"/>
              </a:ext>
            </a:extLst>
          </p:cNvPr>
          <p:cNvSpPr/>
          <p:nvPr/>
        </p:nvSpPr>
        <p:spPr>
          <a:xfrm>
            <a:off x="247135" y="1561515"/>
            <a:ext cx="8633255" cy="4713167"/>
          </a:xfrm>
          <a:prstGeom prst="rect">
            <a:avLst/>
          </a:prstGeom>
          <a:noFill/>
          <a:ln w="76200" cap="flat" cmpd="sng" algn="ctr">
            <a:solidFill>
              <a:schemeClr val="accent3">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053008C2-29F3-1044-828D-DD7B20853CFD}"/>
              </a:ext>
            </a:extLst>
          </p:cNvPr>
          <p:cNvSpPr txBox="1"/>
          <p:nvPr/>
        </p:nvSpPr>
        <p:spPr>
          <a:xfrm>
            <a:off x="5842885" y="1322771"/>
            <a:ext cx="2794932" cy="523220"/>
          </a:xfrm>
          <a:prstGeom prst="rect">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dirty="0">
                <a:solidFill>
                  <a:schemeClr val="tx1"/>
                </a:solidFill>
              </a:rPr>
              <a:t>Visual Studio </a:t>
            </a:r>
            <a:r>
              <a:rPr lang="en-US" sz="1400" b="1" dirty="0" err="1">
                <a:solidFill>
                  <a:schemeClr val="tx1"/>
                </a:solidFill>
                <a:latin typeface="HGGothicE" panose="020B0909000000000000" pitchFamily="49" charset="-128"/>
                <a:ea typeface="HGGothicE" panose="020B0909000000000000" pitchFamily="49" charset="-128"/>
              </a:rPr>
              <a:t>を用いて</a:t>
            </a:r>
            <a:r>
              <a:rPr lang="en-US" sz="1400" b="1" dirty="0">
                <a:solidFill>
                  <a:schemeClr val="tx1"/>
                </a:solidFill>
                <a:latin typeface="HGGothicE" panose="020B0909000000000000" pitchFamily="49" charset="-128"/>
                <a:ea typeface="HGGothicE" panose="020B0909000000000000" pitchFamily="49" charset="-128"/>
              </a:rPr>
              <a:t> </a:t>
            </a:r>
            <a:r>
              <a:rPr lang="en-US" altLang="ja-JP" sz="1400" dirty="0">
                <a:solidFill>
                  <a:schemeClr val="tx1"/>
                </a:solidFill>
              </a:rPr>
              <a:t>Windows Application Forms </a:t>
            </a:r>
            <a:r>
              <a:rPr lang="ja-JP" altLang="en-US" sz="1400" dirty="0">
                <a:solidFill>
                  <a:schemeClr val="tx1"/>
                </a:solidFill>
              </a:rPr>
              <a:t>上に開発</a:t>
            </a:r>
            <a:endParaRPr lang="en-US" sz="1400" dirty="0">
              <a:solidFill>
                <a:schemeClr val="tx1"/>
              </a:solidFill>
            </a:endParaRPr>
          </a:p>
        </p:txBody>
      </p:sp>
      <p:sp>
        <p:nvSpPr>
          <p:cNvPr id="20" name="TextBox 19">
            <a:extLst>
              <a:ext uri="{FF2B5EF4-FFF2-40B4-BE49-F238E27FC236}">
                <a16:creationId xmlns:a16="http://schemas.microsoft.com/office/drawing/2014/main" id="{95210E78-E6AB-7048-A7D1-6ACB1E567AFB}"/>
              </a:ext>
            </a:extLst>
          </p:cNvPr>
          <p:cNvSpPr txBox="1"/>
          <p:nvPr/>
        </p:nvSpPr>
        <p:spPr>
          <a:xfrm>
            <a:off x="4456808" y="6274682"/>
            <a:ext cx="3095460" cy="553998"/>
          </a:xfrm>
          <a:prstGeom prst="rect">
            <a:avLst/>
          </a:prstGeom>
          <a:noFill/>
        </p:spPr>
        <p:txBody>
          <a:bodyPr wrap="square" rtlCol="0">
            <a:spAutoFit/>
          </a:bodyPr>
          <a:lstStyle/>
          <a:p>
            <a:r>
              <a:rPr lang="LID4096" altLang="ja-JP" sz="1000" dirty="0"/>
              <a:t>[1] : </a:t>
            </a:r>
            <a:r>
              <a:rPr lang="en-US" sz="1000" dirty="0">
                <a:hlinkClick r:id="rId8"/>
              </a:rPr>
              <a:t>https://github.com/chmorgan/sharppcap</a:t>
            </a:r>
            <a:r>
              <a:rPr lang="LID4096" sz="1000" dirty="0"/>
              <a:t> </a:t>
            </a:r>
          </a:p>
          <a:p>
            <a:r>
              <a:rPr lang="LID4096" sz="1000" dirty="0"/>
              <a:t>[2] </a:t>
            </a:r>
            <a:r>
              <a:rPr lang="LID4096" sz="1000"/>
              <a:t>: </a:t>
            </a:r>
            <a:r>
              <a:rPr lang="af-ZA" sz="1000" dirty="0">
                <a:hlinkClick r:id="rId9"/>
              </a:rPr>
              <a:t>https://dev.maxmind.com/geoip/geoip2/geolite2/</a:t>
            </a:r>
            <a:r>
              <a:rPr lang="af-ZA" sz="1000" dirty="0"/>
              <a:t> </a:t>
            </a:r>
            <a:endParaRPr lang="LID4096" sz="1000" dirty="0"/>
          </a:p>
          <a:p>
            <a:r>
              <a:rPr lang="LID4096" sz="1000" dirty="0"/>
              <a:t>[3] : </a:t>
            </a:r>
            <a:r>
              <a:rPr lang="af-ZA" sz="1000" dirty="0">
                <a:hlinkClick r:id="rId10"/>
              </a:rPr>
              <a:t>https://github.com/judero01col/GMap.NET</a:t>
            </a:r>
            <a:r>
              <a:rPr lang="LID4096" sz="1000" dirty="0"/>
              <a:t> </a:t>
            </a:r>
            <a:endParaRPr lang="en-US" sz="1000" dirty="0"/>
          </a:p>
        </p:txBody>
      </p:sp>
    </p:spTree>
    <p:extLst>
      <p:ext uri="{BB962C8B-B14F-4D97-AF65-F5344CB8AC3E}">
        <p14:creationId xmlns:p14="http://schemas.microsoft.com/office/powerpoint/2010/main" val="112893422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260" y="1248156"/>
            <a:ext cx="726948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671" y="1060704"/>
            <a:ext cx="7550658"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DE9CE-7C32-435C-AE7E-927FE2C2FEDB}"/>
              </a:ext>
            </a:extLst>
          </p:cNvPr>
          <p:cNvSpPr>
            <a:spLocks noGrp="1"/>
          </p:cNvSpPr>
          <p:nvPr>
            <p:ph type="title"/>
          </p:nvPr>
        </p:nvSpPr>
        <p:spPr>
          <a:xfrm>
            <a:off x="1673352" y="467418"/>
            <a:ext cx="5797296" cy="792000"/>
          </a:xfrm>
          <a:solidFill>
            <a:srgbClr val="FFFFFF"/>
          </a:solidFill>
        </p:spPr>
        <p:txBody>
          <a:bodyPr>
            <a:normAutofit/>
          </a:bodyPr>
          <a:lstStyle/>
          <a:p>
            <a:r>
              <a:rPr lang="ja-JP" altLang="en-US"/>
              <a:t>開発環境</a:t>
            </a:r>
            <a:endParaRPr lang="en-US" altLang="ja-JP" dirty="0"/>
          </a:p>
        </p:txBody>
      </p:sp>
      <p:sp>
        <p:nvSpPr>
          <p:cNvPr id="4" name="Slide Number Placeholder 3">
            <a:extLst>
              <a:ext uri="{FF2B5EF4-FFF2-40B4-BE49-F238E27FC236}">
                <a16:creationId xmlns:a16="http://schemas.microsoft.com/office/drawing/2014/main" id="{67B5A6BA-475D-42AC-B9EA-146F86BE77DE}"/>
              </a:ext>
            </a:extLst>
          </p:cNvPr>
          <p:cNvSpPr>
            <a:spLocks noGrp="1"/>
          </p:cNvSpPr>
          <p:nvPr>
            <p:ph type="sldNum" sz="quarter" idx="12"/>
          </p:nvPr>
        </p:nvSpPr>
        <p:spPr>
          <a:xfrm>
            <a:off x="8069191" y="6217920"/>
            <a:ext cx="274320" cy="365760"/>
          </a:xfrm>
        </p:spPr>
        <p:txBody>
          <a:bodyPr>
            <a:normAutofit/>
          </a:bodyPr>
          <a:lstStyle/>
          <a:p>
            <a:pPr>
              <a:lnSpc>
                <a:spcPct val="90000"/>
              </a:lnSpc>
              <a:spcAft>
                <a:spcPts val="600"/>
              </a:spcAft>
            </a:pPr>
            <a:fld id="{1F9AAD07-54C7-4EE9-A02A-F8984094B177}" type="slidenum">
              <a:rPr lang="en-US" smtClean="0"/>
              <a:pPr>
                <a:lnSpc>
                  <a:spcPct val="90000"/>
                </a:lnSpc>
                <a:spcAft>
                  <a:spcPts val="600"/>
                </a:spcAft>
              </a:pPr>
              <a:t>8</a:t>
            </a:fld>
            <a:endParaRPr lang="en-US" dirty="0"/>
          </a:p>
        </p:txBody>
      </p:sp>
      <p:graphicFrame>
        <p:nvGraphicFramePr>
          <p:cNvPr id="8" name="Table 9">
            <a:extLst>
              <a:ext uri="{FF2B5EF4-FFF2-40B4-BE49-F238E27FC236}">
                <a16:creationId xmlns:a16="http://schemas.microsoft.com/office/drawing/2014/main" id="{B2DB317F-1707-2347-A99A-92A42A7E37FF}"/>
              </a:ext>
            </a:extLst>
          </p:cNvPr>
          <p:cNvGraphicFramePr>
            <a:graphicFrameLocks noGrp="1"/>
          </p:cNvGraphicFramePr>
          <p:nvPr>
            <p:ph idx="1"/>
            <p:extLst>
              <p:ext uri="{D42A27DB-BD31-4B8C-83A1-F6EECF244321}">
                <p14:modId xmlns:p14="http://schemas.microsoft.com/office/powerpoint/2010/main" val="394781739"/>
              </p:ext>
            </p:extLst>
          </p:nvPr>
        </p:nvGraphicFramePr>
        <p:xfrm>
          <a:off x="1188466" y="2212340"/>
          <a:ext cx="6767068" cy="2433320"/>
        </p:xfrm>
        <a:graphic>
          <a:graphicData uri="http://schemas.openxmlformats.org/drawingml/2006/table">
            <a:tbl>
              <a:tblPr firstRow="1" bandRow="1">
                <a:tableStyleId>{5C22544A-7EE6-4342-B048-85BDC9FD1C3A}</a:tableStyleId>
              </a:tblPr>
              <a:tblGrid>
                <a:gridCol w="2699793">
                  <a:extLst>
                    <a:ext uri="{9D8B030D-6E8A-4147-A177-3AD203B41FA5}">
                      <a16:colId xmlns:a16="http://schemas.microsoft.com/office/drawing/2014/main" val="2439354381"/>
                    </a:ext>
                  </a:extLst>
                </a:gridCol>
                <a:gridCol w="4067275">
                  <a:extLst>
                    <a:ext uri="{9D8B030D-6E8A-4147-A177-3AD203B41FA5}">
                      <a16:colId xmlns:a16="http://schemas.microsoft.com/office/drawing/2014/main" val="1286090590"/>
                    </a:ext>
                  </a:extLst>
                </a:gridCol>
              </a:tblGrid>
              <a:tr h="370840">
                <a:tc gridSpan="2">
                  <a:txBody>
                    <a:bodyPr/>
                    <a:lstStyle/>
                    <a:p>
                      <a:pPr algn="ctr"/>
                      <a:r>
                        <a:rPr lang="ja-JP" altLang="en-US" b="0"/>
                        <a:t>開発環境</a:t>
                      </a:r>
                      <a:endParaRPr lang="en-JP" b="0" dirty="0"/>
                    </a:p>
                  </a:txBody>
                  <a:tcPr/>
                </a:tc>
                <a:tc hMerge="1">
                  <a:txBody>
                    <a:bodyPr/>
                    <a:lstStyle/>
                    <a:p>
                      <a:pPr algn="ctr"/>
                      <a:endParaRPr lang="en-JP" b="1" dirty="0"/>
                    </a:p>
                  </a:txBody>
                  <a:tcPr/>
                </a:tc>
                <a:extLst>
                  <a:ext uri="{0D108BD9-81ED-4DB2-BD59-A6C34878D82A}">
                    <a16:rowId xmlns:a16="http://schemas.microsoft.com/office/drawing/2014/main" val="359493789"/>
                  </a:ext>
                </a:extLst>
              </a:tr>
              <a:tr h="370840">
                <a:tc>
                  <a:txBody>
                    <a:bodyPr/>
                    <a:lstStyle/>
                    <a:p>
                      <a:r>
                        <a:rPr lang="ja-JP" altLang="en-US" sz="1600"/>
                        <a:t>オペレーティングシステム</a:t>
                      </a:r>
                    </a:p>
                  </a:txBody>
                  <a:tcPr/>
                </a:tc>
                <a:tc>
                  <a:txBody>
                    <a:bodyPr/>
                    <a:lstStyle/>
                    <a:p>
                      <a:r>
                        <a:rPr lang="en-US" sz="1600" dirty="0"/>
                        <a:t>Windows 10 Home Version 20H2 </a:t>
                      </a:r>
                    </a:p>
                  </a:txBody>
                  <a:tcPr/>
                </a:tc>
                <a:extLst>
                  <a:ext uri="{0D108BD9-81ED-4DB2-BD59-A6C34878D82A}">
                    <a16:rowId xmlns:a16="http://schemas.microsoft.com/office/drawing/2014/main" val="3458154969"/>
                  </a:ext>
                </a:extLst>
              </a:tr>
              <a:tr h="370840">
                <a:tc>
                  <a:txBody>
                    <a:bodyPr/>
                    <a:lstStyle/>
                    <a:p>
                      <a:r>
                        <a:rPr lang="ja-JP" altLang="en-US" sz="1600"/>
                        <a:t>メモリ</a:t>
                      </a:r>
                      <a:endParaRPr lang="en-JP"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16GB</a:t>
                      </a:r>
                      <a:endParaRPr lang="en-US" sz="1600" dirty="0"/>
                    </a:p>
                  </a:txBody>
                  <a:tcPr/>
                </a:tc>
                <a:extLst>
                  <a:ext uri="{0D108BD9-81ED-4DB2-BD59-A6C34878D82A}">
                    <a16:rowId xmlns:a16="http://schemas.microsoft.com/office/drawing/2014/main" val="2447463633"/>
                  </a:ext>
                </a:extLst>
              </a:tr>
              <a:tr h="370840">
                <a:tc>
                  <a:txBody>
                    <a:bodyPr/>
                    <a:lstStyle/>
                    <a:p>
                      <a:r>
                        <a:rPr lang="en-US" altLang="ja-JP" sz="1600" dirty="0"/>
                        <a:t>CPU</a:t>
                      </a:r>
                      <a:endParaRPr lang="en-JP"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Intel® Core™️ i7-6700HQ @ 2.60GHz</a:t>
                      </a:r>
                      <a:endParaRPr lang="en-US" sz="1600" dirty="0"/>
                    </a:p>
                  </a:txBody>
                  <a:tcPr/>
                </a:tc>
                <a:extLst>
                  <a:ext uri="{0D108BD9-81ED-4DB2-BD59-A6C34878D82A}">
                    <a16:rowId xmlns:a16="http://schemas.microsoft.com/office/drawing/2014/main" val="676450641"/>
                  </a:ext>
                </a:extLst>
              </a:tr>
              <a:tr h="370840">
                <a:tc>
                  <a:txBody>
                    <a:bodyPr/>
                    <a:lstStyle/>
                    <a:p>
                      <a:r>
                        <a:rPr lang="en-US" altLang="ja-JP" sz="1600" dirty="0"/>
                        <a:t>IDE</a:t>
                      </a:r>
                      <a:endParaRPr lang="en-JP"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Microsoft Visual Studio Community 2019 Version 16.8.3 </a:t>
                      </a:r>
                      <a:endParaRPr lang="en-US" sz="1600" dirty="0"/>
                    </a:p>
                  </a:txBody>
                  <a:tcPr/>
                </a:tc>
                <a:extLst>
                  <a:ext uri="{0D108BD9-81ED-4DB2-BD59-A6C34878D82A}">
                    <a16:rowId xmlns:a16="http://schemas.microsoft.com/office/drawing/2014/main" val="1117676396"/>
                  </a:ext>
                </a:extLst>
              </a:tr>
              <a:tr h="370840">
                <a:tc>
                  <a:txBody>
                    <a:bodyPr/>
                    <a:lstStyle/>
                    <a:p>
                      <a:r>
                        <a:rPr lang="en-US" altLang="ja-JP" sz="1600" dirty="0"/>
                        <a:t>.NET </a:t>
                      </a:r>
                      <a:r>
                        <a:rPr lang="ja-JP" altLang="en-US" sz="1600"/>
                        <a:t>フレームワーク</a:t>
                      </a:r>
                      <a:endParaRPr lang="en-JP"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Microsoft .NET Framework Version 4.8.04084 </a:t>
                      </a:r>
                      <a:endParaRPr lang="en-US" sz="1600" dirty="0"/>
                    </a:p>
                  </a:txBody>
                  <a:tcPr/>
                </a:tc>
                <a:extLst>
                  <a:ext uri="{0D108BD9-81ED-4DB2-BD59-A6C34878D82A}">
                    <a16:rowId xmlns:a16="http://schemas.microsoft.com/office/drawing/2014/main" val="1294484208"/>
                  </a:ext>
                </a:extLst>
              </a:tr>
            </a:tbl>
          </a:graphicData>
        </a:graphic>
      </p:graphicFrame>
    </p:spTree>
    <p:extLst>
      <p:ext uri="{BB962C8B-B14F-4D97-AF65-F5344CB8AC3E}">
        <p14:creationId xmlns:p14="http://schemas.microsoft.com/office/powerpoint/2010/main" val="1092932145"/>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{035C0740-5BE6-0B49-BC3F-32D75D3DF427}tf10001063</Template>
  <TotalTime>4421</TotalTime>
  <Words>1549</Words>
  <Application>Microsoft Macintosh PowerPoint</Application>
  <PresentationFormat>On-screen Show (4:3)</PresentationFormat>
  <Paragraphs>246</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HGGothicE</vt:lpstr>
      <vt:lpstr>MS Mincho</vt:lpstr>
      <vt:lpstr>Arial</vt:lpstr>
      <vt:lpstr>Calibri</vt:lpstr>
      <vt:lpstr>Calibri Light</vt:lpstr>
      <vt:lpstr>Gill Sans MT</vt:lpstr>
      <vt:lpstr>Times New Roman</vt:lpstr>
      <vt:lpstr>Wingdings</vt:lpstr>
      <vt:lpstr>Parcel</vt:lpstr>
      <vt:lpstr>PacVis C#を用いたWindows向けの パケット可視化システムの開発 卒業論文発表　2021年2月22日</vt:lpstr>
      <vt:lpstr>研究の目的</vt:lpstr>
      <vt:lpstr>パケット分析ツール</vt:lpstr>
      <vt:lpstr>パケット分析ツール</vt:lpstr>
      <vt:lpstr>トラフィック可視化システム</vt:lpstr>
      <vt:lpstr>トラフィック可視化システム</vt:lpstr>
      <vt:lpstr>提案手法</vt:lpstr>
      <vt:lpstr>提案手法・実験方法</vt:lpstr>
      <vt:lpstr>開発環境</vt:lpstr>
      <vt:lpstr>実行結果</vt:lpstr>
      <vt:lpstr>実行結果</vt:lpstr>
      <vt:lpstr>実行結果</vt:lpstr>
      <vt:lpstr>実行結果</vt:lpstr>
      <vt:lpstr>ログ情報実行結果</vt:lpstr>
      <vt:lpstr>まとめ</vt:lpstr>
      <vt:lpstr>補足：UDPの可視化問題</vt:lpstr>
      <vt:lpstr>補足：パケットキャプチャの フローチャート</vt:lpstr>
      <vt:lpstr>補足：デバイス自動選択機能の フローチャート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PacVis C#を用いたWindows向けの パケット可視化システムの開発 中間発表　2020/12/08</dc:title>
  <dc:creator>20743</dc:creator>
  <cp:lastModifiedBy>Syahmi Roslan</cp:lastModifiedBy>
  <cp:revision>57</cp:revision>
  <cp:lastPrinted>2021-02-17T05:57:10Z</cp:lastPrinted>
  <dcterms:created xsi:type="dcterms:W3CDTF">2020-12-07T17:07:42Z</dcterms:created>
  <dcterms:modified xsi:type="dcterms:W3CDTF">2021-02-17T06:45:20Z</dcterms:modified>
</cp:coreProperties>
</file>